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72" r:id="rId16"/>
    <p:sldId id="270" r:id="rId17"/>
    <p:sldId id="269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36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37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8" r:id="rId81"/>
    <p:sldId id="339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71" r:id="rId97"/>
    <p:sldId id="368" r:id="rId98"/>
    <p:sldId id="369" r:id="rId99"/>
    <p:sldId id="374" r:id="rId100"/>
    <p:sldId id="372" r:id="rId101"/>
    <p:sldId id="373" r:id="rId102"/>
    <p:sldId id="385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8" r:id="rId114"/>
    <p:sldId id="387" r:id="rId115"/>
    <p:sldId id="386" r:id="rId116"/>
    <p:sldId id="1103" r:id="rId117"/>
    <p:sldId id="1104" r:id="rId118"/>
    <p:sldId id="1111" r:id="rId119"/>
    <p:sldId id="1105" r:id="rId120"/>
    <p:sldId id="1106" r:id="rId121"/>
    <p:sldId id="1107" r:id="rId122"/>
    <p:sldId id="1108" r:id="rId123"/>
    <p:sldId id="1109" r:id="rId124"/>
    <p:sldId id="1110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C346-12A2-43CD-9572-923F1CA28986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BD0AC-5B83-4A69-AC74-AF6AFA9C5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63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C1E3592-E464-4BB5-9FAE-196476CE8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36B1393-CE21-4648-B470-C4514D4B7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28E9-10EE-4ACB-B04F-4625C2ADD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B0A54-8A90-4F86-BBFB-53CF57260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A9D92-A39F-42E3-9A50-D697E16B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46E60-B4CB-4886-94D2-A721893E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FC71F-6A7E-4672-BC59-C93A0FB8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38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E664-B37E-4AD8-A340-2DE2A846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3A636-A915-42F2-BF38-C0519487C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4B0FF-8D07-4575-A325-C5759F4A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59614-3B7D-4343-8C69-226B6C0D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C048A-9BA1-4C98-8CC5-55E22945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63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4A20BA-673E-482E-AD9C-AC2E78F55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36F30-7543-480B-97A6-C4ED23474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C4CE8-15E1-40E6-BF67-03306C34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BD04B-E29D-4B65-BEB6-D53C401E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01193-43E5-42A1-AF37-603F0E23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97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D2AF-4F96-4C95-989A-CC77C047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75F9-B2FD-4B53-AD90-F75DD1BB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DB945-E40A-4291-9166-258465B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E8F49-B0D4-4A3C-B5AB-46C5083C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07118-0762-4772-8C06-E3CC30A7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65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0C85-C7E8-4F4D-8955-756498BE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B5769-91C8-4791-ACB9-34354854D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C80AD-FE0C-464C-9615-67C5AF62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7E33F-2C31-4EF5-99E9-D8FA2133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893CE-FAE0-46C1-BC4F-5EFF9244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75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81BC-0C8D-493E-9B77-75AD70CE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763E-889A-468E-94AD-6FFC8A365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2B759-8CA1-4EA7-B58D-BA9FE1C43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049A3-C629-4AE2-B0F7-F5D39E9E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BEF0-F765-4E58-9B39-4B4AE443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DE34-D6BD-4FAA-9F12-DDC4EFA5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69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A6E9-0E33-4A1C-B11A-AF620CEE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EA4F6-FE4F-475A-A4C2-F30D32D6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E1D56-694E-4E52-A960-7E3B25AE5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15696-EC37-4528-8B73-2C05DB66C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E278-FE1A-4BA4-842F-24619387F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57B61-0EC0-4638-A2CC-620DCDB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31C73-2A27-4B27-9355-C5CB044C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1E6790-597D-40DE-ABDC-FB99BCA8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06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7DC0-6CAC-4732-A089-1CD64E38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BA5C9-BA9D-4553-A3BA-603EF984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95807-DA45-4D58-8F71-275E0F59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666EC-AFE1-4A8D-AD55-D81E331C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10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0E096-57B4-41B0-96B6-4398E63D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C978E-A149-47B6-8150-B00A2A5C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D511-36FB-4658-AC39-4148BDF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21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B567-B0D5-4346-8AD3-28CAB225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78CB-D83A-49D6-84D3-9A8C8B25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14E95-2AF0-41B2-AC61-738E47503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B3A16-1A29-400F-945E-91747602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F8A6A-E8BF-45A3-9130-803D7A75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03D2F-7DDC-48CB-BDA4-0EC8AB4D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59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0D1E-D2D1-42E2-8C08-5DB9C346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74FA12-B3F1-46D1-9C0E-C04097AAB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BEE67-0F36-4B36-BF0E-F879FDCE0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295C0-B3D2-4B63-85B6-9263CAA6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B49F1-9176-47C5-9144-4264C0A9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9C2FE-2AAE-4C24-857E-CCA039B8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AF1AFA-248D-4773-A827-417DD640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1AE72-87EC-4CE3-8830-8E308D71C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9475D-BB8D-4EA6-A8CB-68A910EC6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C4B2-7D30-426E-9923-0071E17436F3}" type="datetimeFigureOut">
              <a:rPr lang="en-IN" smtClean="0"/>
              <a:t>18-11-2020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54BD7-4133-4184-AD35-A1C35CBE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3DD9-1829-4A49-A569-255941EBB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C444-7577-43B8-BC92-E8930183E8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34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DD6D-3B07-4274-AFA1-AA47589B8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Lab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387B7-9B38-44D5-9456-EBE728664A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7A,B,C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268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1502-9E70-4BB0-A801-8DAE7319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ELIMINATION ALGORITHM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candidate-Elimination algorithm computes the version space containing all (and only those) hypotheses from H that are consistent with an observed sequence of training examples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017D-28B2-4A0A-BC52-7382B1615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1E675-F2C3-49FE-9CC4-D7FCB07E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6" y="1690688"/>
            <a:ext cx="10984344" cy="56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397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73F8-0A5E-4B44-AE8A-786B8D7C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Bayesian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3170B-FD01-4578-B60C-AF874D90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Bayesian networks have been the most important contribution to the field of AI in the last 10 years</a:t>
            </a:r>
          </a:p>
          <a:p>
            <a:pPr eaLnBrk="1" hangingPunct="1"/>
            <a:r>
              <a:rPr lang="en-US" altLang="en-US" dirty="0"/>
              <a:t>Provide a way to represent knowledge in an uncertain domain and a way to reason about this knowledge</a:t>
            </a:r>
          </a:p>
          <a:p>
            <a:pPr eaLnBrk="1" hangingPunct="1"/>
            <a:r>
              <a:rPr lang="en-US" altLang="en-US" dirty="0"/>
              <a:t>Many applications: medicine, factories, help desks, spam filtering,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23785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06B2-1FE8-48A3-AFDD-ECC046BB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P(</a:t>
            </a:r>
            <a:r>
              <a:rPr lang="en-IN" dirty="0" err="1"/>
              <a:t>x|Y,Z</a:t>
            </a:r>
            <a:r>
              <a:rPr lang="en-IN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4E1DB-D96F-4856-94DD-DB82F53BF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874" y="1168557"/>
            <a:ext cx="8866908" cy="5008406"/>
          </a:xfrm>
        </p:spPr>
      </p:pic>
    </p:spTree>
    <p:extLst>
      <p:ext uri="{BB962C8B-B14F-4D97-AF65-F5344CB8AC3E}">
        <p14:creationId xmlns:p14="http://schemas.microsoft.com/office/powerpoint/2010/main" val="40916289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F19D-F79F-4177-AE1A-74F175D0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B216-7C3C-4C68-874A-260F6DAD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Write a program to implement k-Nearest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Neighbour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algorithm to classify the iris data set. Print both correct and wrong predictions. Java/Python ML library classes can be used for this problem.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8972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58F7-4D39-4898-9D79-2BB51A32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k-Nearest Neighbor(kNN)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999E07-9278-4B87-9378-12EE5C05F6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698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D4B2-F34B-46CC-AFEC-B763FF46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</p:spPr>
        <p:txBody>
          <a:bodyPr>
            <a:normAutofit fontScale="90000"/>
          </a:bodyPr>
          <a:lstStyle/>
          <a:p>
            <a:r>
              <a:rPr lang="en-IN" dirty="0"/>
              <a:t>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CB8FF-8CB1-473E-8EDB-B44164C5F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6144"/>
            <a:ext cx="10515600" cy="5301667"/>
          </a:xfrm>
        </p:spPr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-Nearest Neighbor is a lazy learning algorithm which stores all instances correspond to training data points in n-dimensional space.</a:t>
            </a:r>
          </a:p>
          <a:p>
            <a:r>
              <a:rPr lang="en-US" dirty="0"/>
              <a:t> When an unknown discrete data is received, it analyzes the closest k number of instances saved (nearest neighbors)and returns the most common class as the prediction and for real-valued data it returns the mean of k nearest neighbors.</a:t>
            </a:r>
          </a:p>
          <a:p>
            <a:r>
              <a:rPr lang="en-US" dirty="0"/>
              <a:t>In the distance-weighted nearest neighbor algorithm, it weights the contribution of each of the k neighbors according to their distance using the following query giving greater weight to the closest neighbors.</a:t>
            </a:r>
          </a:p>
          <a:p>
            <a:endParaRPr lang="en-IN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3E690C9-026E-493B-993E-C327267A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73" y="5394036"/>
            <a:ext cx="14097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807D69-224C-4278-A548-B182B2362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418" y="6289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calculating query </a:t>
            </a:r>
          </a:p>
        </p:txBody>
      </p:sp>
    </p:spTree>
    <p:extLst>
      <p:ext uri="{BB962C8B-B14F-4D97-AF65-F5344CB8AC3E}">
        <p14:creationId xmlns:p14="http://schemas.microsoft.com/office/powerpoint/2010/main" val="532765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090C-14C0-4DFA-B235-9FEF7175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1566"/>
          </a:xfrm>
        </p:spPr>
        <p:txBody>
          <a:bodyPr>
            <a:normAutofit fontScale="90000"/>
          </a:bodyPr>
          <a:lstStyle/>
          <a:p>
            <a:r>
              <a:rPr lang="en-US" dirty="0"/>
              <a:t>kNN 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4019B-11BE-4212-9A13-118771E97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345"/>
            <a:ext cx="10515600" cy="47176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The KNN Algorithm</a:t>
            </a:r>
          </a:p>
          <a:p>
            <a:pPr marL="0" indent="0">
              <a:buNone/>
            </a:pPr>
            <a:r>
              <a:rPr lang="en-US" dirty="0"/>
              <a:t>1. Load the data</a:t>
            </a:r>
          </a:p>
          <a:p>
            <a:pPr marL="0" indent="0">
              <a:buNone/>
            </a:pPr>
            <a:r>
              <a:rPr lang="en-US" dirty="0"/>
              <a:t>2. Initialize K to your chosen number of neighbors</a:t>
            </a:r>
          </a:p>
          <a:p>
            <a:pPr marL="0" indent="0">
              <a:buNone/>
            </a:pPr>
            <a:r>
              <a:rPr lang="en-US" dirty="0"/>
              <a:t>3. For each example in the data</a:t>
            </a:r>
          </a:p>
          <a:p>
            <a:pPr marL="0" indent="0">
              <a:buNone/>
            </a:pPr>
            <a:r>
              <a:rPr lang="en-US" dirty="0"/>
              <a:t>     3.1 Calculate the distance between the query example and the current example from the data.</a:t>
            </a:r>
          </a:p>
          <a:p>
            <a:pPr marL="0" indent="0">
              <a:buNone/>
            </a:pPr>
            <a:r>
              <a:rPr lang="en-US" dirty="0"/>
              <a:t>     3.2 Add the distance and the index of the example to an ordered collection</a:t>
            </a:r>
          </a:p>
          <a:p>
            <a:pPr marL="0" indent="0">
              <a:buNone/>
            </a:pPr>
            <a:r>
              <a:rPr lang="en-US" dirty="0"/>
              <a:t>4. Sort the ordered collection of distances and indices from smallest to largest (in ascending order) by the distances</a:t>
            </a:r>
          </a:p>
          <a:p>
            <a:pPr marL="0" indent="0">
              <a:buNone/>
            </a:pPr>
            <a:r>
              <a:rPr lang="en-US" dirty="0"/>
              <a:t>5. Pick the first K entries from the sorted collection</a:t>
            </a:r>
          </a:p>
          <a:p>
            <a:pPr marL="0" indent="0">
              <a:buNone/>
            </a:pPr>
            <a:r>
              <a:rPr lang="en-US" dirty="0"/>
              <a:t>6. Get the labels of the selected K entries</a:t>
            </a:r>
          </a:p>
          <a:p>
            <a:pPr marL="0" indent="0">
              <a:buNone/>
            </a:pPr>
            <a:r>
              <a:rPr lang="en-US" dirty="0"/>
              <a:t>7. If regression, return the mean of the K labels</a:t>
            </a:r>
          </a:p>
          <a:p>
            <a:pPr marL="0" indent="0">
              <a:buNone/>
            </a:pPr>
            <a:r>
              <a:rPr lang="en-US" dirty="0"/>
              <a:t>8. If classification, return the mode of the K labels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19801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C00C-B7FD-41C9-9DB7-BB758CBA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5E45767-6812-4820-AD75-55037AEB3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925564"/>
              </p:ext>
            </p:extLst>
          </p:nvPr>
        </p:nvGraphicFramePr>
        <p:xfrm>
          <a:off x="2132060" y="819457"/>
          <a:ext cx="7052307" cy="4962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362">
                  <a:extLst>
                    <a:ext uri="{9D8B030D-6E8A-4147-A177-3AD203B41FA5}">
                      <a16:colId xmlns:a16="http://schemas.microsoft.com/office/drawing/2014/main" val="889131365"/>
                    </a:ext>
                  </a:extLst>
                </a:gridCol>
                <a:gridCol w="1769315">
                  <a:extLst>
                    <a:ext uri="{9D8B030D-6E8A-4147-A177-3AD203B41FA5}">
                      <a16:colId xmlns:a16="http://schemas.microsoft.com/office/drawing/2014/main" val="1798983362"/>
                    </a:ext>
                  </a:extLst>
                </a:gridCol>
                <a:gridCol w="1769315">
                  <a:extLst>
                    <a:ext uri="{9D8B030D-6E8A-4147-A177-3AD203B41FA5}">
                      <a16:colId xmlns:a16="http://schemas.microsoft.com/office/drawing/2014/main" val="19079132"/>
                    </a:ext>
                  </a:extLst>
                </a:gridCol>
                <a:gridCol w="1769315">
                  <a:extLst>
                    <a:ext uri="{9D8B030D-6E8A-4147-A177-3AD203B41FA5}">
                      <a16:colId xmlns:a16="http://schemas.microsoft.com/office/drawing/2014/main" val="1470944169"/>
                    </a:ext>
                  </a:extLst>
                </a:gridCol>
              </a:tblGrid>
              <a:tr h="413518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133748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/>
                        <a:t>Ajay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Football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01181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/>
                        <a:t>Salman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Neither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607408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/>
                        <a:t>Kavi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Cricket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12998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/>
                        <a:t>Keerthi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Cricket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06715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/>
                        <a:t>Arun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Neither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603396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 err="1"/>
                        <a:t>Sachin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Cricket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698726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 err="1"/>
                        <a:t>Kareena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Neither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66341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/>
                        <a:t>Rahul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Cricket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807380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/>
                        <a:t>Deepika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Football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250474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 err="1"/>
                        <a:t>Shewag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Football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981156"/>
                  </a:ext>
                </a:extLst>
              </a:tr>
              <a:tr h="413518">
                <a:tc>
                  <a:txBody>
                    <a:bodyPr/>
                    <a:lstStyle/>
                    <a:p>
                      <a:r>
                        <a:rPr lang="en-US" dirty="0"/>
                        <a:t>Aishwarya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975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2336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C9AA-0C87-4412-A6AF-A1919049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56D6B-C654-46F9-B96E-0E622EC37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/>
                </a:pPr>
                <a:r>
                  <a:rPr lang="en-US" dirty="0"/>
                  <a:t>Choose k=3</a:t>
                </a:r>
              </a:p>
              <a:p>
                <a:pPr marL="514350" indent="-514350">
                  <a:buAutoNum type="arabicPeriod"/>
                </a:pPr>
                <a:r>
                  <a:rPr lang="en-IN" dirty="0"/>
                  <a:t>Calculate the distance between the query and the training data using distance equation like Euclidean, Manhattan or </a:t>
                </a:r>
                <a:r>
                  <a:rPr lang="en-IN" dirty="0" err="1"/>
                  <a:t>Minkowski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               </a:t>
                </a:r>
                <a:r>
                  <a:rPr lang="en-IN" dirty="0" err="1"/>
                  <a:t>dist</a:t>
                </a:r>
                <a:r>
                  <a:rPr lang="en-IN" dirty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IN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acc>
                      </m:e>
                      <m:sup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                     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dirty="0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  <m:r>
                                  <a:rPr lang="en-IN" i="0" dirty="0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d>
                          </m:e>
                          <m:sup>
                            <m:r>
                              <a:rPr lang="en-IN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0−1</m:t>
                            </m:r>
                          </m:e>
                        </m:d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3.Add the distance value into the collection.</a:t>
                </a:r>
              </a:p>
              <a:p>
                <a:pPr marL="0" indent="0">
                  <a:buNone/>
                </a:pPr>
                <a:r>
                  <a:rPr lang="en-IN" dirty="0"/>
                  <a:t>4.Sort the distance in ascending order.</a:t>
                </a:r>
              </a:p>
              <a:p>
                <a:pPr marL="0" indent="0">
                  <a:buNone/>
                </a:pPr>
                <a:r>
                  <a:rPr lang="en-IN" dirty="0"/>
                  <a:t>5.Choose the </a:t>
                </a:r>
                <a:r>
                  <a:rPr lang="en-IN" dirty="0" err="1"/>
                  <a:t>neighbors</a:t>
                </a:r>
                <a:r>
                  <a:rPr lang="en-IN" dirty="0"/>
                  <a:t> based on k</a:t>
                </a:r>
              </a:p>
              <a:p>
                <a:pPr marL="0" indent="0">
                  <a:buNone/>
                </a:pPr>
                <a:r>
                  <a:rPr lang="en-IN" dirty="0"/>
                  <a:t>6.Classify the query.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56D6B-C654-46F9-B96E-0E622EC37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221" b="-5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187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47AE63-6E88-451F-9775-EF6B74611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418" y="1256145"/>
            <a:ext cx="8358889" cy="49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193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9C25-E246-4D10-A6B1-BCA8E1CE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DF9A7-19F7-40FF-9079-7E16BF0E8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After sorting, the first three distance value are:</a:t>
            </a:r>
          </a:p>
          <a:p>
            <a:pPr marL="0" indent="0" algn="ctr">
              <a:buNone/>
            </a:pPr>
            <a:r>
              <a:rPr lang="en-IN" dirty="0"/>
              <a:t>    Keerthi - 9.00  -Cricket</a:t>
            </a:r>
          </a:p>
          <a:p>
            <a:pPr marL="0" indent="0" algn="ctr">
              <a:buNone/>
            </a:pPr>
            <a:r>
              <a:rPr lang="en-IN" dirty="0"/>
              <a:t>    Rahul - 10.00  - Cricket</a:t>
            </a:r>
          </a:p>
          <a:p>
            <a:pPr marL="0" indent="0" algn="ctr">
              <a:buNone/>
            </a:pPr>
            <a:r>
              <a:rPr lang="en-IN" dirty="0"/>
              <a:t>     </a:t>
            </a:r>
            <a:r>
              <a:rPr lang="en-IN" dirty="0" err="1"/>
              <a:t>Shewag</a:t>
            </a:r>
            <a:r>
              <a:rPr lang="en-IN" dirty="0"/>
              <a:t> - 10.05 - Football</a:t>
            </a:r>
          </a:p>
          <a:p>
            <a:pPr marL="0" indent="0" algn="ctr">
              <a:buNone/>
            </a:pPr>
            <a:r>
              <a:rPr lang="en-IN" sz="3600" b="1" dirty="0"/>
              <a:t>But, why 3 values????????</a:t>
            </a:r>
          </a:p>
          <a:p>
            <a:endParaRPr lang="en-IN" dirty="0"/>
          </a:p>
          <a:p>
            <a:r>
              <a:rPr lang="en-IN" dirty="0"/>
              <a:t>Aishwarya will be classified to the group </a:t>
            </a:r>
            <a:r>
              <a:rPr lang="en-IN" sz="3600" b="1" dirty="0"/>
              <a:t>CRICKET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109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F198-A7AB-4314-AFF4-AA8895B7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62B2F-EF8D-494F-8A40-4668B446C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618" y="184726"/>
            <a:ext cx="10815782" cy="6059055"/>
          </a:xfrm>
        </p:spPr>
      </p:pic>
    </p:spTree>
    <p:extLst>
      <p:ext uri="{BB962C8B-B14F-4D97-AF65-F5344CB8AC3E}">
        <p14:creationId xmlns:p14="http://schemas.microsoft.com/office/powerpoint/2010/main" val="6402339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A791-BB78-4A9E-BB21-15BCFBDA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KNN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17110-9998-496C-8AD2-C021B36F2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535"/>
            <a:ext cx="10515600" cy="49774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It is very simple algorithm to understand and interpret.</a:t>
            </a:r>
          </a:p>
          <a:p>
            <a:r>
              <a:rPr lang="en-US" dirty="0"/>
              <a:t>It is very useful for nonlinear data because there is no assumption about data in this algorithm.</a:t>
            </a:r>
          </a:p>
          <a:p>
            <a:r>
              <a:rPr lang="en-US" dirty="0"/>
              <a:t>It is a versatile algorithm as we can use it for classification as well as regression.</a:t>
            </a:r>
          </a:p>
          <a:p>
            <a:r>
              <a:rPr lang="en-US" dirty="0"/>
              <a:t>It has relatively high accuracy but there are much better supervised learning models than KNN.</a:t>
            </a:r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It is computationally a bit expensive algorithm because it stores all the training data.</a:t>
            </a:r>
          </a:p>
          <a:p>
            <a:r>
              <a:rPr lang="en-US" dirty="0"/>
              <a:t>High memory storage required as compared to other supervised learning algorithms.</a:t>
            </a:r>
          </a:p>
          <a:p>
            <a:r>
              <a:rPr lang="en-US" dirty="0"/>
              <a:t>Prediction is slow in case of big N.</a:t>
            </a:r>
          </a:p>
          <a:p>
            <a:r>
              <a:rPr lang="en-US" dirty="0"/>
              <a:t>It is very sensitive to the scale of data as well as irrelevant features.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46822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E6AC-816C-48B8-829A-0A8128F5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 in classification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748724-5C9B-434B-B8AF-550D5BABC8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2647878"/>
            <a:ext cx="75914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0817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ED9A-BEDE-4CF1-834D-08A8B6A9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CDE8B-09BB-4B0F-BE28-4BD281A48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1.Accuracy</a:t>
            </a:r>
          </a:p>
          <a:p>
            <a:pPr marL="0" indent="0">
              <a:buNone/>
            </a:pPr>
            <a:r>
              <a:rPr lang="en-US" dirty="0"/>
              <a:t>             Accuracy = (TP+TN)/(TP+FP+FN+TN)</a:t>
            </a:r>
          </a:p>
          <a:p>
            <a:pPr marL="0" indent="0">
              <a:buNone/>
            </a:pPr>
            <a:r>
              <a:rPr lang="en-US" dirty="0"/>
              <a:t>2.Precision</a:t>
            </a:r>
          </a:p>
          <a:p>
            <a:pPr marL="0" indent="0">
              <a:buNone/>
            </a:pPr>
            <a:r>
              <a:rPr lang="en-IN" dirty="0"/>
              <a:t>            Precision = (TP)/(TP+FP)</a:t>
            </a:r>
          </a:p>
          <a:p>
            <a:pPr marL="0" indent="0">
              <a:buNone/>
            </a:pPr>
            <a:r>
              <a:rPr lang="en-IN" dirty="0"/>
              <a:t>3.Recall</a:t>
            </a:r>
          </a:p>
          <a:p>
            <a:pPr marL="0" indent="0">
              <a:buNone/>
            </a:pPr>
            <a:r>
              <a:rPr lang="en-IN" dirty="0"/>
              <a:t>            Recall = (TP)/(TP+FN)</a:t>
            </a:r>
          </a:p>
          <a:p>
            <a:pPr marL="0" indent="0">
              <a:buNone/>
            </a:pPr>
            <a:r>
              <a:rPr lang="en-IN" dirty="0"/>
              <a:t>4.F1 Score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697987-84BB-4026-A3EF-49AC8C05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72" y="5167312"/>
            <a:ext cx="2788227" cy="94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124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FEE6-A286-4FC3-816B-8F92C454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421CE-DF60-48FE-A2A5-17DED780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Apply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 algorithm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cluster a set of data stored in a .CSV file. Use the same data set for clustering using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k-Means algorithm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Compare the results of these two algorithms and comment on the quality of clustering. You can add Java/Python ML library classes/API in the program.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54545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FD18-2162-449F-B813-57D8E03E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4EDCF-3FE5-41BF-BD5B-E6500BC6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A920E-9214-4CB7-9B77-676600797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441182"/>
            <a:ext cx="10383981" cy="57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02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0CBC-304D-4BE2-9C71-A72905BA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545EC-0F6B-4B5E-9DE8-51065E474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41C98-3D5D-482B-8974-2D5DAC34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65125"/>
            <a:ext cx="1067723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55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1BE04EA-94F0-466F-81F5-FE938C2DA0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Mixtures of Gaussians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42CD2EC8-EFA3-4111-A6ED-A92C35F13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sz="2400"/>
              <a:t>K-means algorithm</a:t>
            </a:r>
          </a:p>
          <a:p>
            <a:pPr lvl="1" eaLnBrk="1" hangingPunct="1"/>
            <a:r>
              <a:rPr lang="en-US" altLang="en-US" sz="2000"/>
              <a:t>Assigned each example to exactly one cluster</a:t>
            </a:r>
          </a:p>
          <a:p>
            <a:pPr lvl="1" eaLnBrk="1" hangingPunct="1"/>
            <a:r>
              <a:rPr lang="en-US" altLang="en-US" sz="2000"/>
              <a:t>What if clusters are overlapping?</a:t>
            </a:r>
          </a:p>
          <a:p>
            <a:pPr lvl="2" eaLnBrk="1" hangingPunct="1"/>
            <a:r>
              <a:rPr lang="en-US" altLang="en-US" sz="1800"/>
              <a:t>Hard to tell which cluster is right</a:t>
            </a:r>
          </a:p>
          <a:p>
            <a:pPr lvl="2" eaLnBrk="1" hangingPunct="1"/>
            <a:r>
              <a:rPr lang="en-US" altLang="en-US" sz="1800"/>
              <a:t>Maybe we should try to remain uncertain</a:t>
            </a:r>
          </a:p>
          <a:p>
            <a:pPr lvl="1" eaLnBrk="1" hangingPunct="1"/>
            <a:r>
              <a:rPr lang="en-US" altLang="en-US" sz="2000"/>
              <a:t>Used Euclidean distance</a:t>
            </a:r>
          </a:p>
          <a:p>
            <a:pPr lvl="1" eaLnBrk="1" hangingPunct="1"/>
            <a:r>
              <a:rPr lang="en-US" altLang="en-US" sz="2000"/>
              <a:t>What if cluster has a non-circular shape?</a:t>
            </a:r>
          </a:p>
          <a:p>
            <a:pPr lvl="1" eaLnBrk="1" hangingPunct="1"/>
            <a:endParaRPr lang="en-US" altLang="en-US" sz="2000"/>
          </a:p>
          <a:p>
            <a:pPr eaLnBrk="1" hangingPunct="1"/>
            <a:r>
              <a:rPr lang="en-US" altLang="en-US" sz="2400"/>
              <a:t>Gaussian mixture models</a:t>
            </a:r>
          </a:p>
          <a:p>
            <a:pPr lvl="1" eaLnBrk="1" hangingPunct="1"/>
            <a:r>
              <a:rPr lang="en-US" altLang="en-US" sz="2000"/>
              <a:t>Clusters modeled as Gaussians</a:t>
            </a:r>
          </a:p>
          <a:p>
            <a:pPr lvl="2" eaLnBrk="1" hangingPunct="1"/>
            <a:r>
              <a:rPr lang="en-US" altLang="en-US" sz="1800"/>
              <a:t>Not just by their mean</a:t>
            </a:r>
          </a:p>
          <a:p>
            <a:pPr lvl="1" eaLnBrk="1" hangingPunct="1"/>
            <a:r>
              <a:rPr lang="en-US" altLang="en-US" sz="2000"/>
              <a:t>EM algorithm: assign data to </a:t>
            </a:r>
            <a:br>
              <a:rPr lang="en-US" altLang="en-US" sz="2000"/>
            </a:br>
            <a:r>
              <a:rPr lang="en-US" altLang="en-US" sz="2000"/>
              <a:t>cluster with some </a:t>
            </a:r>
            <a:r>
              <a:rPr lang="en-US" altLang="en-US" sz="2000" i="1"/>
              <a:t>probability</a:t>
            </a:r>
          </a:p>
          <a:p>
            <a:pPr eaLnBrk="1" hangingPunct="1"/>
            <a:endParaRPr lang="en-US" altLang="en-US" sz="2400"/>
          </a:p>
        </p:txBody>
      </p:sp>
      <p:sp>
        <p:nvSpPr>
          <p:cNvPr id="16388" name="Oval 5">
            <a:extLst>
              <a:ext uri="{FF2B5EF4-FFF2-40B4-BE49-F238E27FC236}">
                <a16:creationId xmlns:a16="http://schemas.microsoft.com/office/drawing/2014/main" id="{91120B01-5627-430C-A584-04EBEB565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1" y="5134650"/>
            <a:ext cx="1484313" cy="519351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389" name="Group 1">
            <a:extLst>
              <a:ext uri="{FF2B5EF4-FFF2-40B4-BE49-F238E27FC236}">
                <a16:creationId xmlns:a16="http://schemas.microsoft.com/office/drawing/2014/main" id="{CBD7DA89-C7DD-4B7B-BF4F-CB53CF71D3AF}"/>
              </a:ext>
            </a:extLst>
          </p:cNvPr>
          <p:cNvGrpSpPr>
            <a:grpSpLocks/>
          </p:cNvGrpSpPr>
          <p:nvPr/>
        </p:nvGrpSpPr>
        <p:grpSpPr bwMode="auto">
          <a:xfrm>
            <a:off x="7620001" y="4191000"/>
            <a:ext cx="2886075" cy="2438400"/>
            <a:chOff x="5181600" y="3641725"/>
            <a:chExt cx="3800475" cy="2987675"/>
          </a:xfrm>
        </p:grpSpPr>
        <p:sp>
          <p:nvSpPr>
            <p:cNvPr id="16391" name="Rectangle 6">
              <a:extLst>
                <a:ext uri="{FF2B5EF4-FFF2-40B4-BE49-F238E27FC236}">
                  <a16:creationId xmlns:a16="http://schemas.microsoft.com/office/drawing/2014/main" id="{54372255-57D0-44AF-8AB1-7EAE8EA7A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641725"/>
              <a:ext cx="3798887" cy="298767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392" name="Line 7">
              <a:extLst>
                <a:ext uri="{FF2B5EF4-FFF2-40B4-BE49-F238E27FC236}">
                  <a16:creationId xmlns:a16="http://schemas.microsoft.com/office/drawing/2014/main" id="{685502A3-1DF4-4EFD-9E98-4D1B071D9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3" name="Freeform 8">
              <a:extLst>
                <a:ext uri="{FF2B5EF4-FFF2-40B4-BE49-F238E27FC236}">
                  <a16:creationId xmlns:a16="http://schemas.microsoft.com/office/drawing/2014/main" id="{C20602DB-E934-4185-B208-C7F3B5C1A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4" name="Line 15">
              <a:extLst>
                <a:ext uri="{FF2B5EF4-FFF2-40B4-BE49-F238E27FC236}">
                  <a16:creationId xmlns:a16="http://schemas.microsoft.com/office/drawing/2014/main" id="{1FE33FF1-5944-485F-B950-84F8B6E25C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2293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5" name="Line 16">
              <a:extLst>
                <a:ext uri="{FF2B5EF4-FFF2-40B4-BE49-F238E27FC236}">
                  <a16:creationId xmlns:a16="http://schemas.microsoft.com/office/drawing/2014/main" id="{5E5CE3BC-6ADF-4DFB-8DF3-B946F6E5D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293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6" name="Line 18">
              <a:extLst>
                <a:ext uri="{FF2B5EF4-FFF2-40B4-BE49-F238E27FC236}">
                  <a16:creationId xmlns:a16="http://schemas.microsoft.com/office/drawing/2014/main" id="{8054F26A-A1B3-4DDA-AC23-3241714C0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642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7" name="Line 19">
              <a:extLst>
                <a:ext uri="{FF2B5EF4-FFF2-40B4-BE49-F238E27FC236}">
                  <a16:creationId xmlns:a16="http://schemas.microsoft.com/office/drawing/2014/main" id="{6E3BE44E-23D7-46A3-80BD-BC9B0F8BA1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42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8" name="Line 21">
              <a:extLst>
                <a:ext uri="{FF2B5EF4-FFF2-40B4-BE49-F238E27FC236}">
                  <a16:creationId xmlns:a16="http://schemas.microsoft.com/office/drawing/2014/main" id="{48BCFC29-57EC-43F0-BB9D-6600C2237C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056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399" name="Line 22">
              <a:extLst>
                <a:ext uri="{FF2B5EF4-FFF2-40B4-BE49-F238E27FC236}">
                  <a16:creationId xmlns:a16="http://schemas.microsoft.com/office/drawing/2014/main" id="{A1810920-8114-4653-AA65-23E7C7E71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056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0" name="Line 24">
              <a:extLst>
                <a:ext uri="{FF2B5EF4-FFF2-40B4-BE49-F238E27FC236}">
                  <a16:creationId xmlns:a16="http://schemas.microsoft.com/office/drawing/2014/main" id="{B79D04BF-5ABD-4F0A-BEB2-2C3292E23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56475" y="6584950"/>
              <a:ext cx="1587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1" name="Line 25">
              <a:extLst>
                <a:ext uri="{FF2B5EF4-FFF2-40B4-BE49-F238E27FC236}">
                  <a16:creationId xmlns:a16="http://schemas.microsoft.com/office/drawing/2014/main" id="{584FFD28-1B04-4A01-8DE3-1D6F5F0F9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6475" y="3641725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2" name="Line 27">
              <a:extLst>
                <a:ext uri="{FF2B5EF4-FFF2-40B4-BE49-F238E27FC236}">
                  <a16:creationId xmlns:a16="http://schemas.microsoft.com/office/drawing/2014/main" id="{56390B84-4348-4ACD-9DC7-5D3DCD36F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978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3" name="Line 28">
              <a:extLst>
                <a:ext uri="{FF2B5EF4-FFF2-40B4-BE49-F238E27FC236}">
                  <a16:creationId xmlns:a16="http://schemas.microsoft.com/office/drawing/2014/main" id="{0043F578-0D4E-47DC-B13B-802400AA5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8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4" name="Line 30">
              <a:extLst>
                <a:ext uri="{FF2B5EF4-FFF2-40B4-BE49-F238E27FC236}">
                  <a16:creationId xmlns:a16="http://schemas.microsoft.com/office/drawing/2014/main" id="{9E5DBD74-981F-4F5D-B308-3A9F6CA0E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31212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5" name="Line 31">
              <a:extLst>
                <a:ext uri="{FF2B5EF4-FFF2-40B4-BE49-F238E27FC236}">
                  <a16:creationId xmlns:a16="http://schemas.microsoft.com/office/drawing/2014/main" id="{9DBE03BC-4241-49AB-B3BA-DEAA002C1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31212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6" name="Line 33">
              <a:extLst>
                <a:ext uri="{FF2B5EF4-FFF2-40B4-BE49-F238E27FC236}">
                  <a16:creationId xmlns:a16="http://schemas.microsoft.com/office/drawing/2014/main" id="{05247E45-EDAE-4505-BB1B-BA0EC5AF4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80487" y="6584950"/>
              <a:ext cx="1588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7" name="Line 34">
              <a:extLst>
                <a:ext uri="{FF2B5EF4-FFF2-40B4-BE49-F238E27FC236}">
                  <a16:creationId xmlns:a16="http://schemas.microsoft.com/office/drawing/2014/main" id="{67B51275-D98C-4F13-BEF2-5C62C741E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80487" y="3641725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8" name="Line 40">
              <a:extLst>
                <a:ext uri="{FF2B5EF4-FFF2-40B4-BE49-F238E27FC236}">
                  <a16:creationId xmlns:a16="http://schemas.microsoft.com/office/drawing/2014/main" id="{8FCFE7CD-D1AC-421B-8048-4FB6FA3D6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45562" y="619283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09" name="Line 43">
              <a:extLst>
                <a:ext uri="{FF2B5EF4-FFF2-40B4-BE49-F238E27FC236}">
                  <a16:creationId xmlns:a16="http://schemas.microsoft.com/office/drawing/2014/main" id="{3CE05B20-0C36-4633-B0DA-87BF1B5CB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45562" y="57673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0" name="Line 46">
              <a:extLst>
                <a:ext uri="{FF2B5EF4-FFF2-40B4-BE49-F238E27FC236}">
                  <a16:creationId xmlns:a16="http://schemas.microsoft.com/office/drawing/2014/main" id="{A2DBBF24-DE4B-439B-9C63-3DC8DFA29E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45562" y="5348288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1" name="Line 49">
              <a:extLst>
                <a:ext uri="{FF2B5EF4-FFF2-40B4-BE49-F238E27FC236}">
                  <a16:creationId xmlns:a16="http://schemas.microsoft.com/office/drawing/2014/main" id="{71E264E9-CF23-43E0-9D49-A496ED8FB0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45562" y="491331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2" name="Line 52">
              <a:extLst>
                <a:ext uri="{FF2B5EF4-FFF2-40B4-BE49-F238E27FC236}">
                  <a16:creationId xmlns:a16="http://schemas.microsoft.com/office/drawing/2014/main" id="{D68DAB36-BC60-4DA1-BD35-0D3398F71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45562" y="4495800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3" name="Line 55">
              <a:extLst>
                <a:ext uri="{FF2B5EF4-FFF2-40B4-BE49-F238E27FC236}">
                  <a16:creationId xmlns:a16="http://schemas.microsoft.com/office/drawing/2014/main" id="{DAC7D772-30A7-4E3C-94F0-312735EF8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45562" y="4068763"/>
              <a:ext cx="34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4" name="Line 58">
              <a:extLst>
                <a:ext uri="{FF2B5EF4-FFF2-40B4-BE49-F238E27FC236}">
                  <a16:creationId xmlns:a16="http://schemas.microsoft.com/office/drawing/2014/main" id="{8E09E9B6-F609-4B69-A05E-21964B1CA6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45562" y="3641725"/>
              <a:ext cx="34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5" name="Line 60">
              <a:extLst>
                <a:ext uri="{FF2B5EF4-FFF2-40B4-BE49-F238E27FC236}">
                  <a16:creationId xmlns:a16="http://schemas.microsoft.com/office/drawing/2014/main" id="{88E21C26-9BF6-486C-A6CD-B097F7B06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3313" y="3641725"/>
              <a:ext cx="3297174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6" name="Freeform 61">
              <a:extLst>
                <a:ext uri="{FF2B5EF4-FFF2-40B4-BE49-F238E27FC236}">
                  <a16:creationId xmlns:a16="http://schemas.microsoft.com/office/drawing/2014/main" id="{4CE4B75A-7EC5-401C-8DB3-101F3DA72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313" y="3641725"/>
              <a:ext cx="3297174" cy="2987675"/>
            </a:xfrm>
            <a:custGeom>
              <a:avLst/>
              <a:gdLst>
                <a:gd name="T0" fmla="*/ 0 w 435"/>
                <a:gd name="T1" fmla="*/ 2147483647 h 343"/>
                <a:gd name="T2" fmla="*/ 2147483647 w 435"/>
                <a:gd name="T3" fmla="*/ 2147483647 h 343"/>
                <a:gd name="T4" fmla="*/ 2147483647 w 435"/>
                <a:gd name="T5" fmla="*/ 0 h 343"/>
                <a:gd name="T6" fmla="*/ 0 60000 65536"/>
                <a:gd name="T7" fmla="*/ 0 60000 65536"/>
                <a:gd name="T8" fmla="*/ 0 60000 65536"/>
                <a:gd name="T9" fmla="*/ 0 w 435"/>
                <a:gd name="T10" fmla="*/ 0 h 343"/>
                <a:gd name="T11" fmla="*/ 435 w 435"/>
                <a:gd name="T12" fmla="*/ 343 h 3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5" h="343">
                  <a:moveTo>
                    <a:pt x="0" y="343"/>
                  </a:moveTo>
                  <a:lnTo>
                    <a:pt x="435" y="343"/>
                  </a:lnTo>
                  <a:lnTo>
                    <a:pt x="4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7" name="Line 62">
              <a:extLst>
                <a:ext uri="{FF2B5EF4-FFF2-40B4-BE49-F238E27FC236}">
                  <a16:creationId xmlns:a16="http://schemas.microsoft.com/office/drawing/2014/main" id="{80234E34-DB17-4DED-814B-6ACDCF0A9C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30845" y="3641725"/>
              <a:ext cx="1587" cy="2987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418" name="Oval 112">
              <a:extLst>
                <a:ext uri="{FF2B5EF4-FFF2-40B4-BE49-F238E27FC236}">
                  <a16:creationId xmlns:a16="http://schemas.microsoft.com/office/drawing/2014/main" id="{60761539-9F56-4408-8E54-E89CB1858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3787" y="59055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19" name="Oval 113">
              <a:extLst>
                <a:ext uri="{FF2B5EF4-FFF2-40B4-BE49-F238E27FC236}">
                  <a16:creationId xmlns:a16="http://schemas.microsoft.com/office/drawing/2014/main" id="{E0CA7CAD-9A8E-4459-BE7A-A9CEA0C6F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937" y="53340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0" name="Oval 114">
              <a:extLst>
                <a:ext uri="{FF2B5EF4-FFF2-40B4-BE49-F238E27FC236}">
                  <a16:creationId xmlns:a16="http://schemas.microsoft.com/office/drawing/2014/main" id="{17322D04-4A6F-43C3-94F8-522C87DE7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4387" y="4811713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1" name="Oval 115">
              <a:extLst>
                <a:ext uri="{FF2B5EF4-FFF2-40B4-BE49-F238E27FC236}">
                  <a16:creationId xmlns:a16="http://schemas.microsoft.com/office/drawing/2014/main" id="{3CA2BBAA-EEDF-4F90-8F78-E82F81068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5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2" name="Oval 116">
              <a:extLst>
                <a:ext uri="{FF2B5EF4-FFF2-40B4-BE49-F238E27FC236}">
                  <a16:creationId xmlns:a16="http://schemas.microsoft.com/office/drawing/2014/main" id="{C98716DB-E22F-49C8-A366-3960E063D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6024" y="5130800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3" name="Oval 117">
              <a:extLst>
                <a:ext uri="{FF2B5EF4-FFF2-40B4-BE49-F238E27FC236}">
                  <a16:creationId xmlns:a16="http://schemas.microsoft.com/office/drawing/2014/main" id="{58F89C89-1802-46C1-B887-0C5B0E0C7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3787" y="541813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4" name="Oval 118">
              <a:extLst>
                <a:ext uri="{FF2B5EF4-FFF2-40B4-BE49-F238E27FC236}">
                  <a16:creationId xmlns:a16="http://schemas.microsoft.com/office/drawing/2014/main" id="{171B141D-C361-4E0A-AADD-252CC7FC4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3512" y="48910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5" name="Oval 119">
              <a:extLst>
                <a:ext uri="{FF2B5EF4-FFF2-40B4-BE49-F238E27FC236}">
                  <a16:creationId xmlns:a16="http://schemas.microsoft.com/office/drawing/2014/main" id="{A892F377-3208-4CC0-90F1-4C8BD93A2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24" y="498316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6" name="Oval 120">
              <a:extLst>
                <a:ext uri="{FF2B5EF4-FFF2-40B4-BE49-F238E27FC236}">
                  <a16:creationId xmlns:a16="http://schemas.microsoft.com/office/drawing/2014/main" id="{287C7824-6DEA-4565-9074-86664F28D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74" y="609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7" name="Oval 121">
              <a:extLst>
                <a:ext uri="{FF2B5EF4-FFF2-40B4-BE49-F238E27FC236}">
                  <a16:creationId xmlns:a16="http://schemas.microsoft.com/office/drawing/2014/main" id="{5FEB8730-5FA9-4040-B5BA-AF3506100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937" y="502920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8" name="Oval 122">
              <a:extLst>
                <a:ext uri="{FF2B5EF4-FFF2-40B4-BE49-F238E27FC236}">
                  <a16:creationId xmlns:a16="http://schemas.microsoft.com/office/drawing/2014/main" id="{DD75F50E-3118-4E61-AC39-83019A8A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7" y="4629150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29" name="Oval 123">
              <a:extLst>
                <a:ext uri="{FF2B5EF4-FFF2-40B4-BE49-F238E27FC236}">
                  <a16:creationId xmlns:a16="http://schemas.microsoft.com/office/drawing/2014/main" id="{88CFB313-BAA0-4EAE-A784-BCBF67D77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1724" y="51657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0" name="Oval 124">
              <a:extLst>
                <a:ext uri="{FF2B5EF4-FFF2-40B4-BE49-F238E27FC236}">
                  <a16:creationId xmlns:a16="http://schemas.microsoft.com/office/drawing/2014/main" id="{5E21585F-5C1C-4AEF-A844-2DA399423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4874" y="57721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1" name="Oval 125">
              <a:extLst>
                <a:ext uri="{FF2B5EF4-FFF2-40B4-BE49-F238E27FC236}">
                  <a16:creationId xmlns:a16="http://schemas.microsoft.com/office/drawing/2014/main" id="{681B6466-3093-4727-9905-ECF7CAE7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937" y="4573588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2" name="Oval 126">
              <a:extLst>
                <a:ext uri="{FF2B5EF4-FFF2-40B4-BE49-F238E27FC236}">
                  <a16:creationId xmlns:a16="http://schemas.microsoft.com/office/drawing/2014/main" id="{DC005428-8F22-47C1-A9C9-5988BA866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7737" y="556260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3" name="Oval 127">
              <a:extLst>
                <a:ext uri="{FF2B5EF4-FFF2-40B4-BE49-F238E27FC236}">
                  <a16:creationId xmlns:a16="http://schemas.microsoft.com/office/drawing/2014/main" id="{EECCEB93-510E-4561-A9CE-2A37703D8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800" y="4811713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4" name="Oval 128">
              <a:extLst>
                <a:ext uri="{FF2B5EF4-FFF2-40B4-BE49-F238E27FC236}">
                  <a16:creationId xmlns:a16="http://schemas.microsoft.com/office/drawing/2014/main" id="{1AA6810E-6CF3-48C1-9874-D9D887938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9037" y="439896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5" name="Oval 129">
              <a:extLst>
                <a:ext uri="{FF2B5EF4-FFF2-40B4-BE49-F238E27FC236}">
                  <a16:creationId xmlns:a16="http://schemas.microsoft.com/office/drawing/2014/main" id="{F893F290-C9C6-445B-9C6E-E46D793DA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9537" y="5105400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6" name="Oval 130">
              <a:extLst>
                <a:ext uri="{FF2B5EF4-FFF2-40B4-BE49-F238E27FC236}">
                  <a16:creationId xmlns:a16="http://schemas.microsoft.com/office/drawing/2014/main" id="{FC5A780E-E121-4D85-88FD-DD2C983B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8337" y="52578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7" name="Oval 131">
              <a:extLst>
                <a:ext uri="{FF2B5EF4-FFF2-40B4-BE49-F238E27FC236}">
                  <a16:creationId xmlns:a16="http://schemas.microsoft.com/office/drawing/2014/main" id="{0ACE42C7-E194-4F87-977B-145A54F70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1874" y="5000625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8" name="Oval 132">
              <a:extLst>
                <a:ext uri="{FF2B5EF4-FFF2-40B4-BE49-F238E27FC236}">
                  <a16:creationId xmlns:a16="http://schemas.microsoft.com/office/drawing/2014/main" id="{C0DA04FA-F555-4146-B356-21542CAF8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4" y="462915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39" name="Oval 133">
              <a:extLst>
                <a:ext uri="{FF2B5EF4-FFF2-40B4-BE49-F238E27FC236}">
                  <a16:creationId xmlns:a16="http://schemas.microsoft.com/office/drawing/2014/main" id="{4ADB35AD-EC9C-4224-81CC-8BCF300B8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7274" y="39624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0" name="Oval 134">
              <a:extLst>
                <a:ext uri="{FF2B5EF4-FFF2-40B4-BE49-F238E27FC236}">
                  <a16:creationId xmlns:a16="http://schemas.microsoft.com/office/drawing/2014/main" id="{F59BDECB-4924-4FC2-A8E2-BC2C99F22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3474" y="417195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1" name="Oval 135">
              <a:extLst>
                <a:ext uri="{FF2B5EF4-FFF2-40B4-BE49-F238E27FC236}">
                  <a16:creationId xmlns:a16="http://schemas.microsoft.com/office/drawing/2014/main" id="{EE205F6B-4518-41B3-B1BE-D3A34D46A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1937" y="4648200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2" name="Oval 136">
              <a:extLst>
                <a:ext uri="{FF2B5EF4-FFF2-40B4-BE49-F238E27FC236}">
                  <a16:creationId xmlns:a16="http://schemas.microsoft.com/office/drawing/2014/main" id="{A9D508DB-80FF-4327-9A0B-50B9CBF66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4" y="5791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3" name="Oval 137">
              <a:extLst>
                <a:ext uri="{FF2B5EF4-FFF2-40B4-BE49-F238E27FC236}">
                  <a16:creationId xmlns:a16="http://schemas.microsoft.com/office/drawing/2014/main" id="{AF9F1EF7-284C-4C4C-B7D9-13A25F9AC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12" y="4933950"/>
              <a:ext cx="112713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4" name="Oval 138">
              <a:extLst>
                <a:ext uri="{FF2B5EF4-FFF2-40B4-BE49-F238E27FC236}">
                  <a16:creationId xmlns:a16="http://schemas.microsoft.com/office/drawing/2014/main" id="{2D84C85D-1E04-462B-860F-A5619FDC7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137" y="5029200"/>
              <a:ext cx="104775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5" name="Oval 139">
              <a:extLst>
                <a:ext uri="{FF2B5EF4-FFF2-40B4-BE49-F238E27FC236}">
                  <a16:creationId xmlns:a16="http://schemas.microsoft.com/office/drawing/2014/main" id="{4709B92A-E7A8-4A10-AEC2-418D5FD69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137" y="5105400"/>
              <a:ext cx="112712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6" name="Oval 140">
              <a:extLst>
                <a:ext uri="{FF2B5EF4-FFF2-40B4-BE49-F238E27FC236}">
                  <a16:creationId xmlns:a16="http://schemas.microsoft.com/office/drawing/2014/main" id="{D4690E1D-282A-4846-B9B7-CC7ED9827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4362" y="5257800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7" name="Oval 141">
              <a:extLst>
                <a:ext uri="{FF2B5EF4-FFF2-40B4-BE49-F238E27FC236}">
                  <a16:creationId xmlns:a16="http://schemas.microsoft.com/office/drawing/2014/main" id="{343B5AD0-82D0-4136-AD33-D65E016F2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4874" y="51625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8" name="Oval 142">
              <a:extLst>
                <a:ext uri="{FF2B5EF4-FFF2-40B4-BE49-F238E27FC236}">
                  <a16:creationId xmlns:a16="http://schemas.microsoft.com/office/drawing/2014/main" id="{C25DE63A-AC49-40A8-B928-8E1CCB578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137" y="4343400"/>
              <a:ext cx="104775" cy="1031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49" name="Oval 143">
              <a:extLst>
                <a:ext uri="{FF2B5EF4-FFF2-40B4-BE49-F238E27FC236}">
                  <a16:creationId xmlns:a16="http://schemas.microsoft.com/office/drawing/2014/main" id="{058AFFC1-96D9-40C6-B0BC-B8A0C9212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7337" y="5334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0" name="Oval 144">
              <a:extLst>
                <a:ext uri="{FF2B5EF4-FFF2-40B4-BE49-F238E27FC236}">
                  <a16:creationId xmlns:a16="http://schemas.microsoft.com/office/drawing/2014/main" id="{0B604873-5435-4469-96C0-FEAB38743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9162" y="4673600"/>
              <a:ext cx="112713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1" name="Oval 145">
              <a:extLst>
                <a:ext uri="{FF2B5EF4-FFF2-40B4-BE49-F238E27FC236}">
                  <a16:creationId xmlns:a16="http://schemas.microsoft.com/office/drawing/2014/main" id="{4DF0368F-F573-43A9-9688-BE2D38F83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4874" y="43243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2" name="Oval 146">
              <a:extLst>
                <a:ext uri="{FF2B5EF4-FFF2-40B4-BE49-F238E27FC236}">
                  <a16:creationId xmlns:a16="http://schemas.microsoft.com/office/drawing/2014/main" id="{960897F5-8F8C-4B9F-85C8-E07C52EDB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7274" y="43434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3" name="Oval 147">
              <a:extLst>
                <a:ext uri="{FF2B5EF4-FFF2-40B4-BE49-F238E27FC236}">
                  <a16:creationId xmlns:a16="http://schemas.microsoft.com/office/drawing/2014/main" id="{7CDDA7FE-D0E6-4987-AD45-2F3CAF7A1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4937" y="5181600"/>
              <a:ext cx="112712" cy="1031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4" name="Oval 148">
              <a:extLst>
                <a:ext uri="{FF2B5EF4-FFF2-40B4-BE49-F238E27FC236}">
                  <a16:creationId xmlns:a16="http://schemas.microsoft.com/office/drawing/2014/main" id="{966D2C33-410F-43A4-8564-3CDC83E4D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516" y="54102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5" name="Oval 149">
              <a:extLst>
                <a:ext uri="{FF2B5EF4-FFF2-40B4-BE49-F238E27FC236}">
                  <a16:creationId xmlns:a16="http://schemas.microsoft.com/office/drawing/2014/main" id="{375B3E92-6D55-4003-B357-E091948A4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1099" y="5495925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6" name="Oval 150">
              <a:extLst>
                <a:ext uri="{FF2B5EF4-FFF2-40B4-BE49-F238E27FC236}">
                  <a16:creationId xmlns:a16="http://schemas.microsoft.com/office/drawing/2014/main" id="{4E537D38-81CA-438A-9F8D-14D0459CD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5091113"/>
              <a:ext cx="114300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7" name="Oval 151">
              <a:extLst>
                <a:ext uri="{FF2B5EF4-FFF2-40B4-BE49-F238E27FC236}">
                  <a16:creationId xmlns:a16="http://schemas.microsoft.com/office/drawing/2014/main" id="{BE4D9B44-7164-4024-979D-1066A17B0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137" y="4876800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8" name="Oval 152">
              <a:extLst>
                <a:ext uri="{FF2B5EF4-FFF2-40B4-BE49-F238E27FC236}">
                  <a16:creationId xmlns:a16="http://schemas.microsoft.com/office/drawing/2014/main" id="{B0136669-5128-4374-83C3-44705361E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4337" y="5410200"/>
              <a:ext cx="112712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59" name="Oval 153">
              <a:extLst>
                <a:ext uri="{FF2B5EF4-FFF2-40B4-BE49-F238E27FC236}">
                  <a16:creationId xmlns:a16="http://schemas.microsoft.com/office/drawing/2014/main" id="{B63F249D-89F5-43E6-87B8-C56AFA29A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49" y="5400675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0" name="Oval 154">
              <a:extLst>
                <a:ext uri="{FF2B5EF4-FFF2-40B4-BE49-F238E27FC236}">
                  <a16:creationId xmlns:a16="http://schemas.microsoft.com/office/drawing/2014/main" id="{507FC189-DA92-43BA-AAFC-41268B4DF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8562" y="5073650"/>
              <a:ext cx="104775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1" name="Oval 155">
              <a:extLst>
                <a:ext uri="{FF2B5EF4-FFF2-40B4-BE49-F238E27FC236}">
                  <a16:creationId xmlns:a16="http://schemas.microsoft.com/office/drawing/2014/main" id="{F1B85561-1243-4FF9-B695-AB2394A83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7" y="4826000"/>
              <a:ext cx="114300" cy="1127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2" name="Oval 156">
              <a:extLst>
                <a:ext uri="{FF2B5EF4-FFF2-40B4-BE49-F238E27FC236}">
                  <a16:creationId xmlns:a16="http://schemas.microsoft.com/office/drawing/2014/main" id="{3B00FF5A-EEF2-4B5E-885F-B61C6A572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7962" y="4611688"/>
              <a:ext cx="112713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3" name="Oval 157">
              <a:extLst>
                <a:ext uri="{FF2B5EF4-FFF2-40B4-BE49-F238E27FC236}">
                  <a16:creationId xmlns:a16="http://schemas.microsoft.com/office/drawing/2014/main" id="{152718BD-CDD8-43E1-BD4D-6EF6F324F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5450" y="4699000"/>
              <a:ext cx="11430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4" name="Oval 158">
              <a:extLst>
                <a:ext uri="{FF2B5EF4-FFF2-40B4-BE49-F238E27FC236}">
                  <a16:creationId xmlns:a16="http://schemas.microsoft.com/office/drawing/2014/main" id="{F0E50E28-4FF4-4B77-8B78-EBB0F2ECA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2" y="5056188"/>
              <a:ext cx="104775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5" name="Oval 159">
              <a:extLst>
                <a:ext uri="{FF2B5EF4-FFF2-40B4-BE49-F238E27FC236}">
                  <a16:creationId xmlns:a16="http://schemas.microsoft.com/office/drawing/2014/main" id="{1A22A277-ACB8-48DA-8A0D-19BD3FDE0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249" y="5053013"/>
              <a:ext cx="112713" cy="1127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66" name="Oval 160">
              <a:extLst>
                <a:ext uri="{FF2B5EF4-FFF2-40B4-BE49-F238E27FC236}">
                  <a16:creationId xmlns:a16="http://schemas.microsoft.com/office/drawing/2014/main" id="{49DEB43D-13BD-4089-BE98-D359E32D7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6350" y="5386388"/>
              <a:ext cx="104775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6390" name="Oval 113">
            <a:extLst>
              <a:ext uri="{FF2B5EF4-FFF2-40B4-BE49-F238E27FC236}">
                <a16:creationId xmlns:a16="http://schemas.microsoft.com/office/drawing/2014/main" id="{08C7565A-BA0C-4A8D-99E3-FE143E94F813}"/>
              </a:ext>
            </a:extLst>
          </p:cNvPr>
          <p:cNvSpPr>
            <a:spLocks noChangeArrowheads="1"/>
          </p:cNvSpPr>
          <p:nvPr/>
        </p:nvSpPr>
        <p:spPr bwMode="auto">
          <a:xfrm rot="16386487">
            <a:off x="8313738" y="5075120"/>
            <a:ext cx="2112962" cy="519351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4D3F-F9B0-4CEA-9777-69663D2A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8374-D2B7-47E6-AEBC-E821D141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 the non-parametric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Locally Weighted Regression algorithm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order to fit data points. Select appropriate data set for your experiment and draw graphs.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1663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D8E8-26B4-4294-9A8A-F4F903B6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080A-BD4B-4477-B353-074E7D5B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65AB6-9C78-4CCE-BC38-7D454511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96417" cy="59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11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1505-DC4B-49E0-BBA9-711EB6AE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5EC6-A0EA-4C9E-98F5-78E938DB7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6A0C1-EA0D-4F37-91CB-214EBD6D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14891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44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D304-3068-43BC-A8C9-BBC93B59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4F6B-0EA8-4824-95B2-7ED2A010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7FE09-39B5-4D2D-8B11-4608DA91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672"/>
            <a:ext cx="10515600" cy="60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269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034B-F369-4D6A-86C4-6B78D48B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63139-D28D-4361-AD0A-D0C1DE912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B1F54-AA2E-4B44-94B9-A2D66650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2069"/>
            <a:ext cx="10515600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293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5D10-070C-4BD7-9159-4924C97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A5832-ED18-4AD6-B796-06EE0522C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D4C74-D6BF-45DB-A148-51030320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82" y="254288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23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7890-6630-452D-9C03-5E331C6C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97B1-C4E7-44D9-BCA2-8EE6BC16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392EF-F8D7-468B-B0BF-F0F34A75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238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1DA0-FBD2-4583-9EE7-04F8C1FD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649C-7FC6-44AB-A971-799C44AF1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F99C7-14D8-4B66-A053-46462C5F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424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5B24-550E-4AF5-854E-CF6621CF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F32F-C14B-4C9B-BAB9-2F61BC1C2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9BF2F-C118-4A05-AAE3-2240D3F3C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295565"/>
            <a:ext cx="10751128" cy="59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8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C0AE-C6AB-4289-A41D-9B079A5D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7D3ACC-C766-4D17-AAA0-C0D80B49C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365125"/>
            <a:ext cx="11388436" cy="5811838"/>
          </a:xfrm>
        </p:spPr>
      </p:pic>
    </p:spTree>
    <p:extLst>
      <p:ext uri="{BB962C8B-B14F-4D97-AF65-F5344CB8AC3E}">
        <p14:creationId xmlns:p14="http://schemas.microsoft.com/office/powerpoint/2010/main" val="90501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24B8-4ABF-4666-B0F4-F75D4906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685D9-E367-4A9F-8804-CEBEDBB29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580" y="581891"/>
            <a:ext cx="10982037" cy="5576599"/>
          </a:xfrm>
        </p:spPr>
      </p:pic>
    </p:spTree>
    <p:extLst>
      <p:ext uri="{BB962C8B-B14F-4D97-AF65-F5344CB8AC3E}">
        <p14:creationId xmlns:p14="http://schemas.microsoft.com/office/powerpoint/2010/main" val="1575801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6438-B3AF-4358-813D-7EA1CC49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7316-8EF9-42F3-8215-ED66FEC31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&lt;sunny,warm,?,</a:t>
            </a:r>
            <a:r>
              <a:rPr lang="en-US" dirty="0" err="1"/>
              <a:t>strong,warm,same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r,c,h,s,w,c</a:t>
            </a:r>
            <a:r>
              <a:rPr lang="en-US" dirty="0"/>
              <a:t>&gt;-</a:t>
            </a:r>
          </a:p>
          <a:p>
            <a:r>
              <a:rPr lang="en-US" dirty="0"/>
              <a:t>&lt;</a:t>
            </a:r>
            <a:r>
              <a:rPr lang="en-US" dirty="0" err="1"/>
              <a:t>s,w,h,s,c,c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s,w,?,s</a:t>
            </a:r>
            <a:r>
              <a:rPr lang="en-US" dirty="0"/>
              <a:t>,?,</a:t>
            </a:r>
            <a:r>
              <a:rPr lang="en-US" dirty="0">
                <a:highlight>
                  <a:srgbClr val="FFFF00"/>
                </a:highlight>
              </a:rPr>
              <a:t>?</a:t>
            </a:r>
            <a:r>
              <a:rPr lang="en-US" dirty="0"/>
              <a:t>&gt;____s4</a:t>
            </a:r>
          </a:p>
          <a:p>
            <a:r>
              <a:rPr lang="en-US" dirty="0"/>
              <a:t>{&lt;s,?,?,???&gt;,&lt;?,W,?????&gt;}---G4</a:t>
            </a:r>
          </a:p>
          <a:p>
            <a:r>
              <a:rPr lang="en-US" dirty="0"/>
              <a:t>{&lt;s,?,?,???&gt;,&lt;?,W,?????&gt;    </a:t>
            </a:r>
            <a:r>
              <a:rPr lang="en-US" dirty="0">
                <a:solidFill>
                  <a:srgbClr val="FF0000"/>
                </a:solidFill>
              </a:rPr>
              <a:t>&lt;??????,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Same</a:t>
            </a:r>
            <a:r>
              <a:rPr lang="en-US" dirty="0"/>
              <a:t>&gt;}----G3</a:t>
            </a:r>
          </a:p>
          <a:p>
            <a:endParaRPr lang="en-US" dirty="0"/>
          </a:p>
          <a:p>
            <a:r>
              <a:rPr lang="en-US" dirty="0"/>
              <a:t>&lt;?, ?,?, ?,?, ?,?&gt;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973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F0EF-A20C-4CF8-BAC0-AE0D8310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23034-BFDD-4346-8D07-0292E431E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18" y="840508"/>
            <a:ext cx="10317017" cy="5354927"/>
          </a:xfrm>
        </p:spPr>
      </p:pic>
    </p:spTree>
    <p:extLst>
      <p:ext uri="{BB962C8B-B14F-4D97-AF65-F5344CB8AC3E}">
        <p14:creationId xmlns:p14="http://schemas.microsoft.com/office/powerpoint/2010/main" val="367678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CEE4-AA7A-4FC5-A06A-74B9A0CC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Try!!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125A44-8958-4392-815D-04811110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" y="1877219"/>
            <a:ext cx="10353675" cy="4248150"/>
          </a:xfrm>
        </p:spPr>
      </p:pic>
    </p:spTree>
    <p:extLst>
      <p:ext uri="{BB962C8B-B14F-4D97-AF65-F5344CB8AC3E}">
        <p14:creationId xmlns:p14="http://schemas.microsoft.com/office/powerpoint/2010/main" val="749797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76F9-E8A3-492C-A375-FD5A66E3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/>
          <a:lstStyle/>
          <a:p>
            <a:r>
              <a:rPr lang="en-IN" dirty="0"/>
              <a:t>Program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73DC8-2343-41FF-995D-5170065D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836"/>
            <a:ext cx="10515600" cy="505012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Write a program to demonstrate the working of the decision tree based ID3 algorithm. Use an appropriate data set for building the decision tree and apply this knowledge to classify a new sample.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ED7D0-75F2-46A5-A746-AAD4A7AB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36" y="2530763"/>
            <a:ext cx="8580582" cy="35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1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3B2C-6368-40A0-B047-DADCE85B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954980-689B-41E8-8872-8882C1B8B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307" y="1825625"/>
            <a:ext cx="92913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4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F3CC-E08B-421C-B632-765283B4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3019-B68D-4F68-B035-56DAD68CF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 and demonstrate the FIND-S algorithm for finding the most specific hypothesis based on a given set of training data samples. Read the training data from a .CSV file.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sky, airtemp, humidity, wind, water, forecast, enjoy sport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Sunny, Warm, Normal, Strong, Warm, Same, Yes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Sunny, Warm, High, Strong, Warm, Same, Yes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Rainy, Cold, High, Strong, Warm, Change, No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Sunny, Warm, High, Strong, Cool, Change, Yes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934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DE3F-3D32-42CB-A15F-93DB3E4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90FC0-505F-42D4-806C-8EB41E572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398" y="1825625"/>
            <a:ext cx="92732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2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7196-632F-4DF6-8ED9-BE245413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76636B-6CDA-420F-8CA1-F400A3A3F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307" y="1844097"/>
            <a:ext cx="92913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3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B6B3-3082-4A4F-8C63-6314CC42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implementation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8CE74F-2996-442C-91CA-4EB30EE91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329" y="1825625"/>
            <a:ext cx="8133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19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402E-3126-43F9-B6B4-33B270EB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and Information Gain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2E4C-4D86-4057-BD13-908E6FAC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F675F-964A-4185-B037-9253E117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6870"/>
            <a:ext cx="1068878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0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158E-F6C4-46D3-B178-B75DB4DF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9A2-F843-4C6F-83B1-45ECFC1C1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0E11D-5AC5-4793-B897-BA89A7D6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64" y="1825625"/>
            <a:ext cx="1041313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92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CC3B-E903-4FAD-B0FE-0F7D1C5E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and Negative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AC77F-F00D-4968-9BDD-CACDA6643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14F0C-1DE5-4EB6-9DAB-74C7F4A5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61073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9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0E40-0ECF-4A89-A6D2-D31F478F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Entropy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1EA06-9B20-4B35-8598-A4FA319C7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9E991-FB5C-4F1D-A124-F36CC133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55" y="1690688"/>
            <a:ext cx="10515599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97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425A-7562-4B97-ABB7-FA028878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2C73C-A31B-4E0F-B79C-3B171320E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978F0-D670-40EA-AAF6-9B1B1350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62100"/>
            <a:ext cx="10614891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72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1A46-6F8A-46AC-A132-DE9E7956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of Outlook: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B7A2-D227-41AA-B46B-B9DE351A1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823B7-89DE-4B0A-9CE7-1E1371B7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58" y="1690688"/>
            <a:ext cx="10515599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0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585C-BCC4-4876-BC2A-BBFF9523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Gain:Outlook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FDDA-5D33-44A0-8C6F-640F1082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CC5F-7DEB-46F4-BBC5-FDCE5E9F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02455" cy="45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1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6AF1-5BD9-459A-8F38-EF7A98F5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Learning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21E88F-7568-44DD-B3E9-06F5B802E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461" y="1825625"/>
            <a:ext cx="7085078" cy="4351338"/>
          </a:xfrm>
        </p:spPr>
      </p:pic>
    </p:spTree>
    <p:extLst>
      <p:ext uri="{BB962C8B-B14F-4D97-AF65-F5344CB8AC3E}">
        <p14:creationId xmlns:p14="http://schemas.microsoft.com/office/powerpoint/2010/main" val="3405368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599-491F-4F63-A2A9-7DFD1C58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Attribute: Temperature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9A97-6622-4EA3-A703-757DEEC29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C597A-0086-4CDE-9BB4-840D128B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6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ACF3-8451-40EF-8F92-0BD3942E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of Temperature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47A1-EFC6-4C72-899C-E8BD8676A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E4F0D-5BA2-4DFC-8CB2-2D576361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30" y="1619393"/>
            <a:ext cx="1075387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11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3533-404B-46A5-9B63-01C49DF3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Gain:Temperature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60E76-399A-4BD5-830A-CAB5B141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C6E39-672D-422F-9994-A3C9D59B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4675"/>
            <a:ext cx="1026390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76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685-DA29-4E89-9324-6B5E8C1B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Attribute:Humidity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FF1D2-55EC-47B0-A8ED-BD3CFCC11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FE834-5AEB-4ACE-A316-35791C2D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53" y="1353344"/>
            <a:ext cx="105156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89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276A-87A0-4146-98DD-56F73B0B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of Humidity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A8039-A1F6-418C-9BFE-4436BAFD8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634A2-712C-4317-9DE0-95971E62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36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6B25-DD79-415D-90C5-FA681277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Gain:Humidity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7E6A-A113-4020-BA76-5CB7C487F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38B0-86DB-41D4-A703-03D16F6F1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56" y="1825625"/>
            <a:ext cx="10702926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77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BE89-B6C4-4394-836D-76E1B49D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Attribute: Windy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1CFE-60A9-499C-A885-4947DCD4E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8977E-8ED5-4657-9622-12C77334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2" y="1690688"/>
            <a:ext cx="1067030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27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9C57-D6E3-47E3-8D16-5D9D891F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of windy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0C70-D326-4A58-BFA6-F43942C0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5140F-642E-433B-B5BE-AE35A3DB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6681"/>
            <a:ext cx="10651836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73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C830-B5E3-4D17-9859-9F94F56A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Gain: Windy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4E6F-B915-404F-BA84-E6AB3E9A1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C9B56-139A-4D36-9E05-8AAA34A1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62" y="1819203"/>
            <a:ext cx="10515600" cy="46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96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3C72-8ED2-4A27-BC0B-EB7DA695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NODE: OUTLOOK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98451-3DE4-4054-B61C-896B3A68B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194B2-E43A-4068-91F3-A958A9D1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9161"/>
            <a:ext cx="10515599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632C-91E9-4856-ADF1-E3F1C250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E3677-547D-4BAD-A972-881C68B8E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6186D-5BB0-4C9E-B5D3-DA3B3398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709612"/>
            <a:ext cx="10605654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31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6C3F-5D04-432E-9940-08844879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 with Root Node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4FEC9-90A3-419E-A134-A2838B95E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814" y="1825625"/>
            <a:ext cx="71203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4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20FA-B09D-4A21-80DA-76E3FF31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SUBTREE: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5D96-CE84-467A-8347-49237FB8C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292CC-C0E9-42AE-94E2-0F8F431F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28" y="1386681"/>
            <a:ext cx="104394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18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0849-4E97-448A-ABAC-C3A9241C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Entropy: Outlook(Sunny)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D7886-F283-44CB-A344-CB243ABBF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22381-3BD8-42E4-B8DD-9E671B57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49" y="1685925"/>
            <a:ext cx="105156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81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C25C-E9B9-41CF-B79E-2ECA5783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Sunny with Humidity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ABED-5443-40B9-8A5A-DCC9C8009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46990-30CD-4EDD-ABC0-D0B45078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793"/>
            <a:ext cx="10633364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58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21BB-E10E-44E6-8758-C3ADE5DC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Sunny with Windy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58B62-D812-446B-8D3A-54C66FF4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7A068-629A-46E2-AAAA-6418FDA6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2" y="1690688"/>
            <a:ext cx="10615467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4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B6CA-0D67-42C1-B3F9-0F99CBB4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Sunny with Temperature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6283-00FF-45EC-81F2-D9C81EB0D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E6662-F800-470F-B79C-472E0D6A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406"/>
            <a:ext cx="11141364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4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6ADB-C2EF-43CF-ACDA-1B79F4EA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Subtree node in Sunny: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9F85-B028-4D90-B9DE-CFE4BB59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C83DD-5153-4587-8977-99C41C94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125"/>
            <a:ext cx="105156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09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AFEA-51F3-42EB-971D-7A23AA23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Outlook-Sunny-Humidity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7F67A-A73F-4B40-8636-11F862079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561FE-2B93-4F57-BD5A-B2DE92D2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37" y="1675534"/>
            <a:ext cx="10665981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95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293D-9284-4C6D-8EE5-2CBCAA0D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Outlook(Rainy)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C22E6-CAA5-4724-878E-D8D16C4AE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B87E6-183A-4659-B369-CB49ACF3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625"/>
            <a:ext cx="105156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98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2CA7-C79B-4114-B359-59D5CBD9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Rainy with Humidity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8B7BD-F31A-460D-BCAA-28D9767C8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BF237-7637-4D87-8AC2-0ACC3BB7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15786"/>
            <a:ext cx="10624126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D7006-DD05-49A6-A673-074F6BF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FE12FA-C328-4A4A-9B84-8C5CA2176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959" y="1825625"/>
            <a:ext cx="7106082" cy="4351338"/>
          </a:xfrm>
        </p:spPr>
      </p:pic>
    </p:spTree>
    <p:extLst>
      <p:ext uri="{BB962C8B-B14F-4D97-AF65-F5344CB8AC3E}">
        <p14:creationId xmlns:p14="http://schemas.microsoft.com/office/powerpoint/2010/main" val="3562219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5D62-600C-480A-B7EB-B3F27FDA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Rainy with windy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960A7-AF58-4B50-ADCB-DFC5A7C56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1272D-040A-46DD-B95C-49E07020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60565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1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6BC6-A9EC-4397-A3F9-0DCC93F0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Rainy with Temperature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655F-6B66-4FBA-A300-4FE67978D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BDE3B-9700-429D-BA75-2DF843D1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61" y="1583315"/>
            <a:ext cx="10762384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87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A18A-488C-4A46-B488-FFC75B89C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87" y="-297657"/>
            <a:ext cx="10515600" cy="1055039"/>
          </a:xfrm>
        </p:spPr>
        <p:txBody>
          <a:bodyPr/>
          <a:lstStyle/>
          <a:p>
            <a:r>
              <a:rPr lang="en-US" dirty="0"/>
              <a:t>Subtree node in Rainy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1633-CADF-4CF4-8825-87E891BD7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608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WINDY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14130-28C9-4CEC-AACC-D89178F8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642" y="757382"/>
            <a:ext cx="105156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72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F09DB-47D5-40AF-8942-060A6BEE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C43D-A835-4848-9125-1A401CBA5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FA9F2-613B-40B6-86AB-70C6D3B5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05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6D11-4CCE-4BDD-8210-0A9094F4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9ABB4D-0604-4483-AA4B-002D06F41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975" y="1939131"/>
            <a:ext cx="6496050" cy="4124325"/>
          </a:xfrm>
        </p:spPr>
      </p:pic>
    </p:spTree>
    <p:extLst>
      <p:ext uri="{BB962C8B-B14F-4D97-AF65-F5344CB8AC3E}">
        <p14:creationId xmlns:p14="http://schemas.microsoft.com/office/powerpoint/2010/main" val="3487187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F85E-F046-4B23-9D02-E5A0378C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839"/>
          </a:xfrm>
        </p:spPr>
        <p:txBody>
          <a:bodyPr/>
          <a:lstStyle/>
          <a:p>
            <a:r>
              <a:rPr lang="en-US" dirty="0"/>
              <a:t>Program 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516E7-906F-49BA-BCB4-0FACD5071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109"/>
            <a:ext cx="10515600" cy="47545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Build an Artificial Neural Network by implementing the Backpropagation algorithm and test the same using appropriate data sets.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EADF9-B930-43E1-9DF5-8CDFDDC2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45" y="2059709"/>
            <a:ext cx="808181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4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42F5-55D6-4053-B57C-D4753722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293"/>
          </a:xfrm>
        </p:spPr>
        <p:txBody>
          <a:bodyPr/>
          <a:lstStyle/>
          <a:p>
            <a:r>
              <a:rPr lang="en-US" dirty="0"/>
              <a:t>Back Propagation y=w*x, h1=i1*w1+i2*w2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7267E-3789-4219-92CA-E5A5A30CC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458" y="1172874"/>
            <a:ext cx="9239083" cy="5013325"/>
          </a:xfrm>
        </p:spPr>
      </p:pic>
    </p:spTree>
    <p:extLst>
      <p:ext uri="{BB962C8B-B14F-4D97-AF65-F5344CB8AC3E}">
        <p14:creationId xmlns:p14="http://schemas.microsoft.com/office/powerpoint/2010/main" val="1688507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FEA8-674E-44F6-997D-3A289B7F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1445-AA45-4B2A-AFB5-70D22A715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IN" dirty="0"/>
              <a:t>i/p   Desired o/p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0          0</a:t>
            </a:r>
          </a:p>
          <a:p>
            <a:r>
              <a:rPr lang="en-IN" dirty="0"/>
              <a:t>1           2</a:t>
            </a:r>
          </a:p>
          <a:p>
            <a:r>
              <a:rPr lang="en-IN" dirty="0"/>
              <a:t>2           4</a:t>
            </a:r>
          </a:p>
          <a:p>
            <a:r>
              <a:rPr lang="en-IN" dirty="0"/>
              <a:t>Weight=3,4,5,2 model o/p=w*x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8A5154-DBED-47D7-811D-D07C689F1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76557"/>
              </p:ext>
            </p:extLst>
          </p:nvPr>
        </p:nvGraphicFramePr>
        <p:xfrm>
          <a:off x="1828799" y="5029835"/>
          <a:ext cx="343592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309">
                  <a:extLst>
                    <a:ext uri="{9D8B030D-6E8A-4147-A177-3AD203B41FA5}">
                      <a16:colId xmlns:a16="http://schemas.microsoft.com/office/drawing/2014/main" val="949144862"/>
                    </a:ext>
                  </a:extLst>
                </a:gridCol>
                <a:gridCol w="1145309">
                  <a:extLst>
                    <a:ext uri="{9D8B030D-6E8A-4147-A177-3AD203B41FA5}">
                      <a16:colId xmlns:a16="http://schemas.microsoft.com/office/drawing/2014/main" val="1690873082"/>
                    </a:ext>
                  </a:extLst>
                </a:gridCol>
                <a:gridCol w="1145309">
                  <a:extLst>
                    <a:ext uri="{9D8B030D-6E8A-4147-A177-3AD203B41FA5}">
                      <a16:colId xmlns:a16="http://schemas.microsoft.com/office/drawing/2014/main" val="3783194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i/p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Model 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3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0,0,0,0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0,0,0,0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20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3,4,5,2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1,2,3,0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970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6,8,10,4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2,4,6,0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27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159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DAA0F-AB9F-43DE-B38A-3A65D9BC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h1=2*.11+3*.21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17EEB-EEBB-4058-85E3-7002CFD5B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583" y="1450109"/>
            <a:ext cx="9162472" cy="4726854"/>
          </a:xfrm>
        </p:spPr>
      </p:pic>
    </p:spTree>
    <p:extLst>
      <p:ext uri="{BB962C8B-B14F-4D97-AF65-F5344CB8AC3E}">
        <p14:creationId xmlns:p14="http://schemas.microsoft.com/office/powerpoint/2010/main" val="2831312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BEBA-17F8-454D-B76A-C71F494D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00F45-0D24-49A4-BF03-21957FD45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883" y="1825625"/>
            <a:ext cx="8742233" cy="4351338"/>
          </a:xfrm>
        </p:spPr>
      </p:pic>
    </p:spTree>
    <p:extLst>
      <p:ext uri="{BB962C8B-B14F-4D97-AF65-F5344CB8AC3E}">
        <p14:creationId xmlns:p14="http://schemas.microsoft.com/office/powerpoint/2010/main" val="66591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6665-6BC6-4944-851F-BC9A47EF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CC78E3-5EB5-4B09-81DE-9AE3AB2E0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35" y="289279"/>
            <a:ext cx="11379199" cy="5955290"/>
          </a:xfrm>
        </p:spPr>
      </p:pic>
    </p:spTree>
    <p:extLst>
      <p:ext uri="{BB962C8B-B14F-4D97-AF65-F5344CB8AC3E}">
        <p14:creationId xmlns:p14="http://schemas.microsoft.com/office/powerpoint/2010/main" val="2671741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3B65-C522-433C-8F75-3AD992D6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E95F80-5F11-4B29-B74E-D71ABF6B2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199" y="1825625"/>
            <a:ext cx="8631601" cy="4351338"/>
          </a:xfrm>
        </p:spPr>
      </p:pic>
    </p:spTree>
    <p:extLst>
      <p:ext uri="{BB962C8B-B14F-4D97-AF65-F5344CB8AC3E}">
        <p14:creationId xmlns:p14="http://schemas.microsoft.com/office/powerpoint/2010/main" val="353645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6900-DDCF-4CEA-AA44-C02C2159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868F8-E9EB-4B4C-89D2-C4FFDF1BD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785" y="1834861"/>
            <a:ext cx="7804430" cy="4351338"/>
          </a:xfrm>
        </p:spPr>
      </p:pic>
    </p:spTree>
    <p:extLst>
      <p:ext uri="{BB962C8B-B14F-4D97-AF65-F5344CB8AC3E}">
        <p14:creationId xmlns:p14="http://schemas.microsoft.com/office/powerpoint/2010/main" val="3301496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54D8-CDD7-472B-9669-A2503135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74D2B-11B9-47B2-B8F2-D6334627F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230" y="1825625"/>
            <a:ext cx="8149539" cy="4351338"/>
          </a:xfrm>
        </p:spPr>
      </p:pic>
    </p:spTree>
    <p:extLst>
      <p:ext uri="{BB962C8B-B14F-4D97-AF65-F5344CB8AC3E}">
        <p14:creationId xmlns:p14="http://schemas.microsoft.com/office/powerpoint/2010/main" val="1019754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08E2-158F-4CA7-968F-F6BBB4CA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3F5F6-B835-4DA9-AEE2-5D2DB0B35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026" y="1825625"/>
            <a:ext cx="7959947" cy="4351338"/>
          </a:xfrm>
        </p:spPr>
      </p:pic>
    </p:spTree>
    <p:extLst>
      <p:ext uri="{BB962C8B-B14F-4D97-AF65-F5344CB8AC3E}">
        <p14:creationId xmlns:p14="http://schemas.microsoft.com/office/powerpoint/2010/main" val="319234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E810-BB19-4BA5-A40E-9E16E05E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02=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F4CC69-60B0-4B57-8446-2527FF04B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3926"/>
            <a:ext cx="9585205" cy="4745327"/>
          </a:xfrm>
        </p:spPr>
      </p:pic>
    </p:spTree>
    <p:extLst>
      <p:ext uri="{BB962C8B-B14F-4D97-AF65-F5344CB8AC3E}">
        <p14:creationId xmlns:p14="http://schemas.microsoft.com/office/powerpoint/2010/main" val="2627409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736C-D8B1-4584-9E63-F811E073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3812A-29F0-4C90-AB8F-386D0C085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909" y="1825625"/>
            <a:ext cx="8958181" cy="4351338"/>
          </a:xfrm>
        </p:spPr>
      </p:pic>
    </p:spTree>
    <p:extLst>
      <p:ext uri="{BB962C8B-B14F-4D97-AF65-F5344CB8AC3E}">
        <p14:creationId xmlns:p14="http://schemas.microsoft.com/office/powerpoint/2010/main" val="25217888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F472-FA30-4423-BBBB-5EE6B33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2E80A-7C33-4E66-A278-044C97B56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712" y="1825625"/>
            <a:ext cx="9104575" cy="4351338"/>
          </a:xfrm>
        </p:spPr>
      </p:pic>
    </p:spTree>
    <p:extLst>
      <p:ext uri="{BB962C8B-B14F-4D97-AF65-F5344CB8AC3E}">
        <p14:creationId xmlns:p14="http://schemas.microsoft.com/office/powerpoint/2010/main" val="32537966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5BD9-6086-4772-A975-B299A9BD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4FC4A6-3AE2-4D52-93E9-830086252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01" y="1825625"/>
            <a:ext cx="9321997" cy="4351338"/>
          </a:xfrm>
        </p:spPr>
      </p:pic>
    </p:spTree>
    <p:extLst>
      <p:ext uri="{BB962C8B-B14F-4D97-AF65-F5344CB8AC3E}">
        <p14:creationId xmlns:p14="http://schemas.microsoft.com/office/powerpoint/2010/main" val="3253764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B3D2-1076-44BA-A342-45E56E7B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77CAD-73C0-4DCA-A3D8-2173AB2D7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122" y="1825625"/>
            <a:ext cx="9091755" cy="4351338"/>
          </a:xfrm>
        </p:spPr>
      </p:pic>
    </p:spTree>
    <p:extLst>
      <p:ext uri="{BB962C8B-B14F-4D97-AF65-F5344CB8AC3E}">
        <p14:creationId xmlns:p14="http://schemas.microsoft.com/office/powerpoint/2010/main" val="1225999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7576-C33D-4DA8-BAC3-25D2C149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90E1CB-0DCD-4464-BD6C-C886B3F1F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003" y="1825625"/>
            <a:ext cx="9127994" cy="4351338"/>
          </a:xfrm>
        </p:spPr>
      </p:pic>
    </p:spTree>
    <p:extLst>
      <p:ext uri="{BB962C8B-B14F-4D97-AF65-F5344CB8AC3E}">
        <p14:creationId xmlns:p14="http://schemas.microsoft.com/office/powerpoint/2010/main" val="201742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5BDB-B53F-423A-B977-67DC9652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6A5B-4EBA-436D-AD4B-B07DAE85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1C7CB-0B78-4F8D-B2E8-758791E1A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2" y="337416"/>
            <a:ext cx="10725727" cy="57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6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DF05-D1F0-42D7-823B-FBAA3B2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E25C3-8928-4CAF-A755-8B0893D7C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64" y="1825625"/>
            <a:ext cx="10515600" cy="4351338"/>
          </a:xfrm>
        </p:spPr>
        <p:txBody>
          <a:bodyPr/>
          <a:lstStyle/>
          <a:p>
            <a:r>
              <a:rPr lang="en-US" dirty="0"/>
              <a:t>Delta out o1/del net 01</a:t>
            </a:r>
          </a:p>
          <a:p>
            <a:r>
              <a:rPr lang="en-US" dirty="0">
                <a:highlight>
                  <a:srgbClr val="FFFF00"/>
                </a:highlight>
              </a:rPr>
              <a:t>Del out o1=1/1+e^-neto1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1/1+e^-x=f(x)(1-f(x))=out1(1-out1)=0.75(1-0.75)= </a:t>
            </a:r>
            <a:r>
              <a:rPr lang="en-US" dirty="0"/>
              <a:t>0.186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67817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DF3C-50B3-4E98-94D3-BEB27FF8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616ABF-7309-4123-AAFF-153203F7E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958" y="1825625"/>
            <a:ext cx="8064083" cy="4351338"/>
          </a:xfrm>
        </p:spPr>
      </p:pic>
    </p:spTree>
    <p:extLst>
      <p:ext uri="{BB962C8B-B14F-4D97-AF65-F5344CB8AC3E}">
        <p14:creationId xmlns:p14="http://schemas.microsoft.com/office/powerpoint/2010/main" val="1584542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7D44-75B2-4E89-B4A3-04D23371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02E569-AFB6-429D-AFDA-F6C055876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799" y="1779443"/>
            <a:ext cx="7971419" cy="4351338"/>
          </a:xfrm>
        </p:spPr>
      </p:pic>
    </p:spTree>
    <p:extLst>
      <p:ext uri="{BB962C8B-B14F-4D97-AF65-F5344CB8AC3E}">
        <p14:creationId xmlns:p14="http://schemas.microsoft.com/office/powerpoint/2010/main" val="609776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9F6C-00A1-4317-ADCF-520C5E1C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D45D8-CE68-4C67-9EE6-77DD06268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915" y="1825625"/>
            <a:ext cx="8248169" cy="4351338"/>
          </a:xfrm>
        </p:spPr>
      </p:pic>
    </p:spTree>
    <p:extLst>
      <p:ext uri="{BB962C8B-B14F-4D97-AF65-F5344CB8AC3E}">
        <p14:creationId xmlns:p14="http://schemas.microsoft.com/office/powerpoint/2010/main" val="1805553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5717-FB10-43A7-A3C2-91C7C3D5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D9F44-D7E1-47CC-AFF1-F72BB7337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433" y="1825625"/>
            <a:ext cx="7765134" cy="4351338"/>
          </a:xfrm>
        </p:spPr>
      </p:pic>
    </p:spTree>
    <p:extLst>
      <p:ext uri="{BB962C8B-B14F-4D97-AF65-F5344CB8AC3E}">
        <p14:creationId xmlns:p14="http://schemas.microsoft.com/office/powerpoint/2010/main" val="3376693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D493-36E1-4D58-8270-77FB0DBE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B2E5A5-7CA6-413B-AE83-8A50F7F04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360" y="1825625"/>
            <a:ext cx="9093280" cy="4351338"/>
          </a:xfrm>
        </p:spPr>
      </p:pic>
    </p:spTree>
    <p:extLst>
      <p:ext uri="{BB962C8B-B14F-4D97-AF65-F5344CB8AC3E}">
        <p14:creationId xmlns:p14="http://schemas.microsoft.com/office/powerpoint/2010/main" val="1337554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781B-EE62-483A-8C14-B83AC828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D5AF3-0EC4-4AB6-874E-6C33E63CB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687" y="1825625"/>
            <a:ext cx="9670626" cy="4351338"/>
          </a:xfrm>
        </p:spPr>
      </p:pic>
    </p:spTree>
    <p:extLst>
      <p:ext uri="{BB962C8B-B14F-4D97-AF65-F5344CB8AC3E}">
        <p14:creationId xmlns:p14="http://schemas.microsoft.com/office/powerpoint/2010/main" val="1838746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8AAF-8D5C-4F0F-8D72-8D65F2AB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63E23-829E-4B94-B5A3-9CDF37BE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848" y="2038350"/>
            <a:ext cx="7982303" cy="4351338"/>
          </a:xfrm>
        </p:spPr>
      </p:pic>
    </p:spTree>
    <p:extLst>
      <p:ext uri="{BB962C8B-B14F-4D97-AF65-F5344CB8AC3E}">
        <p14:creationId xmlns:p14="http://schemas.microsoft.com/office/powerpoint/2010/main" val="32758737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7D4E-6E59-48BC-924C-D7F43341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2884A9-59E9-4404-A4D8-4F98292FA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250" y="1825625"/>
            <a:ext cx="7933500" cy="4351338"/>
          </a:xfrm>
        </p:spPr>
      </p:pic>
    </p:spTree>
    <p:extLst>
      <p:ext uri="{BB962C8B-B14F-4D97-AF65-F5344CB8AC3E}">
        <p14:creationId xmlns:p14="http://schemas.microsoft.com/office/powerpoint/2010/main" val="1058679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2EAB-9361-40A9-BD6D-8C635D53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A7A6396-69B2-49CA-B5B0-1E5BBB4A2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283" y="1825625"/>
            <a:ext cx="8609433" cy="4351338"/>
          </a:xfrm>
        </p:spPr>
      </p:pic>
    </p:spTree>
    <p:extLst>
      <p:ext uri="{BB962C8B-B14F-4D97-AF65-F5344CB8AC3E}">
        <p14:creationId xmlns:p14="http://schemas.microsoft.com/office/powerpoint/2010/main" val="35012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7C42-6C03-461D-AC1B-C524A9D8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603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Try!!</a:t>
            </a:r>
            <a:br>
              <a:rPr lang="en-US" dirty="0"/>
            </a:br>
            <a:r>
              <a:rPr lang="en-US" dirty="0"/>
              <a:t>Consider the following data set having the data about which particular seeds are poisonous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81DCF-2192-4A53-BCEC-08EE7B9F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033" y="2213552"/>
            <a:ext cx="67597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380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EC90-06A2-4422-9B9D-2D7B8F50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44340-85C9-42D2-889A-B13F46120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[2/3   9/9</a:t>
            </a:r>
          </a:p>
          <a:p>
            <a:pPr marL="0" indent="0">
              <a:buNone/>
            </a:pPr>
            <a:r>
              <a:rPr lang="en-US" dirty="0"/>
              <a:t>1/3   5/9</a:t>
            </a:r>
          </a:p>
          <a:p>
            <a:pPr marL="0" indent="0">
              <a:buNone/>
            </a:pPr>
            <a:r>
              <a:rPr lang="en-US" dirty="0"/>
              <a:t>3/3  6/9]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0996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93D1-D6BE-4529-9360-ED08DABA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5 &amp; 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E5D6B-12DF-4992-A2F4-BB904BE8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Write a program to implement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naïve Bayesian classifier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a sample training data set stored as a .CSV file. Compute the accuracy of the classifier, considering few test data sets.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Assuming a set of documents that need to be classified, use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naïve Bayesian Classifier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to perform this task. Built-in Java classes/API can be used to write the program. Calculate the accuracy, precision, and recall for your data set.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089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3E06-F189-43F4-94EB-3EB24251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to classify text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E828BC-B68E-4297-AFBF-959D364D3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862" y="1858169"/>
            <a:ext cx="9058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813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6046-BA61-4D0C-94D1-E5F7AD3B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Naïve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057A9-F0D0-488E-B035-3539B49FB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1834861"/>
            <a:ext cx="9578109" cy="4351338"/>
          </a:xfrm>
        </p:spPr>
      </p:pic>
    </p:spTree>
    <p:extLst>
      <p:ext uri="{BB962C8B-B14F-4D97-AF65-F5344CB8AC3E}">
        <p14:creationId xmlns:p14="http://schemas.microsoft.com/office/powerpoint/2010/main" val="2676696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BE6E-5CAB-48DD-B50A-D1C737A7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3970-6092-47A4-B5D9-57CBEE4D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BB8D3-5A14-4988-9F9F-B0849CD0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4728"/>
            <a:ext cx="105156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84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BBED-B816-4C3B-B4E3-52206932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Calculating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FAC5-C2A8-47EE-86B2-19441BE2C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8F106-E2F4-4644-B15B-0750E6155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2" y="1834861"/>
            <a:ext cx="10716491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51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9DD-6494-49CB-8114-5A27DE09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4B9B-A73D-4A55-AD5E-6520CB8FB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52C03-E775-4088-973E-E4F40FA9E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9" y="1600200"/>
            <a:ext cx="1051560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19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CD4B-F1A4-48FF-85DE-D6751198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5D81E-20F1-4AFB-ABA5-1500AACB1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36A1-302B-4684-887B-2AD388B5D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18" y="1825625"/>
            <a:ext cx="106506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005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7DA4-DDAF-43AE-8A69-FA47F176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981D-B77D-43C7-A40A-C1B38727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2AA02-2DDC-40EF-AD51-0710C458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374745" cy="40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6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E0F8-330A-4011-8048-02A2D30C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Word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711DA-410A-40FC-8ED8-B5403E6BC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369F8-3EB6-490F-8A57-C1382577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453283"/>
            <a:ext cx="91059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3040-0A44-4868-A3BF-B94627B8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DE78-F3CE-4A01-84C9-CB19D746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a given set of training data examples stored in a .CSV file, implement and demonstrate the Candidate-Elimination algorithm to output a description of the set of all hypotheses consistent with the training examples.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80C08-5EBA-4847-B324-C57C3412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18" y="2590800"/>
            <a:ext cx="7282007" cy="3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529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084E-7187-4ACC-86E6-7814482E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9C269-262F-4AED-ADB8-190FD75AF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25B11-63A0-4006-BA56-C82EA3E9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690688"/>
            <a:ext cx="92202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076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7B7D-6BDD-446C-AED3-B1D94B0B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CA107-DF5F-429F-B0C2-8D7337D4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1F338-74B3-4373-872D-EB1C348F5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4" y="1777422"/>
            <a:ext cx="91725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3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807D-D84F-457A-8307-E6BBBD8B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2C44B-45B0-46FC-BD9B-FF28D963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E5A88-4469-4BFD-901D-B262D617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7469"/>
            <a:ext cx="1067954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701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7B278-5AF8-451A-96A2-5FB1C68F4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C9277-1282-48DE-A721-E7CD4D15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94" y="1577181"/>
            <a:ext cx="92487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27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C70B-50E6-4191-A70E-76AB3CEA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Naïve Bayes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37DE-C804-478C-A8F2-7086537CD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88DA5-C746-480A-B593-67D9F2FB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6" y="1690688"/>
            <a:ext cx="93440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510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77A5-1483-4E52-AFBE-E51293B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BC0-7019-42FE-ACFE-96183B114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9BB1B-5312-4C60-8C59-876DC9D8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963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0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4FE3-E0E4-44C5-844F-A06BD252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4695-F20D-4107-BA1E-41D1727DC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F8CA-0E36-4865-AE7D-0EBCB31E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7853"/>
            <a:ext cx="89344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35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F438-1AC6-4370-BE95-A55B12B9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Macro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CCE0-622B-4530-8971-66808F93E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0A186-9C92-461F-A4D5-B1B44FAC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5" y="1690688"/>
            <a:ext cx="89725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5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9AE3-8600-46D1-A2E1-34186ACD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Weighted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35FE-DE95-4B63-B84E-5E3FC8982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5AC33-1A10-434E-BDFB-B01852F5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380980"/>
            <a:ext cx="88773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72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EE86-E574-4BB7-9A00-72111B6E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5D91-9AF0-444A-B503-8E4FC1B7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Write a program to construct a Bayesian network considering medical data. Use this model to demonstrate the diagnosis of heart patients using standard Heart Disease Data Set. You can use Java/Python ML library classes/API.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536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1561</Words>
  <Application>Microsoft Office PowerPoint</Application>
  <PresentationFormat>Widescreen</PresentationFormat>
  <Paragraphs>280</Paragraphs>
  <Slides>124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0" baseType="lpstr">
      <vt:lpstr>Arial</vt:lpstr>
      <vt:lpstr>Calibri</vt:lpstr>
      <vt:lpstr>Calibri Light</vt:lpstr>
      <vt:lpstr>Cambria Math</vt:lpstr>
      <vt:lpstr>Times New Roman</vt:lpstr>
      <vt:lpstr>Office Theme</vt:lpstr>
      <vt:lpstr>Machine Learning Lab</vt:lpstr>
      <vt:lpstr>Program 1</vt:lpstr>
      <vt:lpstr>Concept Learning</vt:lpstr>
      <vt:lpstr>PowerPoint Presentation</vt:lpstr>
      <vt:lpstr>Example</vt:lpstr>
      <vt:lpstr>PowerPoint Presentation</vt:lpstr>
      <vt:lpstr>PowerPoint Presentation</vt:lpstr>
      <vt:lpstr> Try!! Consider the following data set having the data about which particular seeds are poisonous</vt:lpstr>
      <vt:lpstr>Program 2</vt:lpstr>
      <vt:lpstr>CANDIDATE ELIMINATION ALGORITHM  The candidate-Elimination algorithm computes the version space containing all (and only those) hypotheses from H that are consistent with an observed sequence of training examples </vt:lpstr>
      <vt:lpstr>PowerPoint Presentation</vt:lpstr>
      <vt:lpstr>PowerPoint Presentation</vt:lpstr>
      <vt:lpstr>Example</vt:lpstr>
      <vt:lpstr>Example</vt:lpstr>
      <vt:lpstr>PowerPoint Presentation</vt:lpstr>
      <vt:lpstr>Example</vt:lpstr>
      <vt:lpstr>Try!!</vt:lpstr>
      <vt:lpstr>Program 3</vt:lpstr>
      <vt:lpstr>Decision Tree</vt:lpstr>
      <vt:lpstr>PowerPoint Presentation</vt:lpstr>
      <vt:lpstr>Decision Tree</vt:lpstr>
      <vt:lpstr>Steps for implementation</vt:lpstr>
      <vt:lpstr>Entropy and Information Gain</vt:lpstr>
      <vt:lpstr>Algorithm</vt:lpstr>
      <vt:lpstr>Positive and Negative</vt:lpstr>
      <vt:lpstr>Overall Entropy</vt:lpstr>
      <vt:lpstr>Outlook:</vt:lpstr>
      <vt:lpstr>Information of Outlook:</vt:lpstr>
      <vt:lpstr>Gain:Outlook</vt:lpstr>
      <vt:lpstr>Attribute: Temperature</vt:lpstr>
      <vt:lpstr>Information of Temperature</vt:lpstr>
      <vt:lpstr>Gain:Temperature</vt:lpstr>
      <vt:lpstr>Attribute:Humidity</vt:lpstr>
      <vt:lpstr>Information of Humidity</vt:lpstr>
      <vt:lpstr>Gain:Humidity</vt:lpstr>
      <vt:lpstr>Attribute: Windy</vt:lpstr>
      <vt:lpstr>Information of windy</vt:lpstr>
      <vt:lpstr>Gain: Windy</vt:lpstr>
      <vt:lpstr>ROOT NODE: OUTLOOK</vt:lpstr>
      <vt:lpstr>Decision Tree  with Root Node</vt:lpstr>
      <vt:lpstr>SUBTREE: </vt:lpstr>
      <vt:lpstr>Entropy: Outlook(Sunny)</vt:lpstr>
      <vt:lpstr>Sunny with Humidity</vt:lpstr>
      <vt:lpstr>Sunny with Windy</vt:lpstr>
      <vt:lpstr>Sunny with Temperature</vt:lpstr>
      <vt:lpstr>Subtree node in Sunny:</vt:lpstr>
      <vt:lpstr>Decision Tree Outlook-Sunny-Humidity</vt:lpstr>
      <vt:lpstr>Entropy Outlook(Rainy)</vt:lpstr>
      <vt:lpstr>Rainy with Humidity</vt:lpstr>
      <vt:lpstr>Rainy with windy</vt:lpstr>
      <vt:lpstr>Rainy with Temperature</vt:lpstr>
      <vt:lpstr>Subtree node in Rainy</vt:lpstr>
      <vt:lpstr>PowerPoint Presentation</vt:lpstr>
      <vt:lpstr>TRY!!!</vt:lpstr>
      <vt:lpstr>Program 4</vt:lpstr>
      <vt:lpstr>Back Propagation y=w*x, h1=i1*w1+i2*w2</vt:lpstr>
      <vt:lpstr>PowerPoint Presentation</vt:lpstr>
      <vt:lpstr>Back Propagation h1=2*.11+3*.21</vt:lpstr>
      <vt:lpstr>Back Propagation</vt:lpstr>
      <vt:lpstr>Back Propagation</vt:lpstr>
      <vt:lpstr>Back Propagation</vt:lpstr>
      <vt:lpstr>Back Propagation</vt:lpstr>
      <vt:lpstr>Back Propagation</vt:lpstr>
      <vt:lpstr>Back Propagation 02=</vt:lpstr>
      <vt:lpstr>Back Propagation</vt:lpstr>
      <vt:lpstr>Back Propagation</vt:lpstr>
      <vt:lpstr>Back Propagation</vt:lpstr>
      <vt:lpstr>Back Propagation</vt:lpstr>
      <vt:lpstr>Back Propagation</vt:lpstr>
      <vt:lpstr>PowerPoint Presentation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PowerPoint Presentation</vt:lpstr>
      <vt:lpstr>Program 5 &amp; 6</vt:lpstr>
      <vt:lpstr>Naïve Bayes classifier to classify text</vt:lpstr>
      <vt:lpstr>Naïve Bayes</vt:lpstr>
      <vt:lpstr>Example</vt:lpstr>
      <vt:lpstr>Calculating Probabilities</vt:lpstr>
      <vt:lpstr>Steps</vt:lpstr>
      <vt:lpstr>Example</vt:lpstr>
      <vt:lpstr>Workflow</vt:lpstr>
      <vt:lpstr>Word count</vt:lpstr>
      <vt:lpstr>Contd.,</vt:lpstr>
      <vt:lpstr>Term Frequency</vt:lpstr>
      <vt:lpstr>Contd.,</vt:lpstr>
      <vt:lpstr>PowerPoint Presentation</vt:lpstr>
      <vt:lpstr>Naïve Bayes Model</vt:lpstr>
      <vt:lpstr>Prediction</vt:lpstr>
      <vt:lpstr>Micro Average</vt:lpstr>
      <vt:lpstr>Macro Average</vt:lpstr>
      <vt:lpstr>Weighted Average</vt:lpstr>
      <vt:lpstr>Program 7</vt:lpstr>
      <vt:lpstr>Bayesian networks</vt:lpstr>
      <vt:lpstr>P(x|Y,Z)</vt:lpstr>
      <vt:lpstr>Program 9</vt:lpstr>
      <vt:lpstr>k-Nearest Neighbor(kNN)</vt:lpstr>
      <vt:lpstr>kNN</vt:lpstr>
      <vt:lpstr>kNN Algorithm</vt:lpstr>
      <vt:lpstr>Example</vt:lpstr>
      <vt:lpstr>Solution</vt:lpstr>
      <vt:lpstr>PowerPoint Presentation</vt:lpstr>
      <vt:lpstr>Contd.,</vt:lpstr>
      <vt:lpstr>Pros and Cons of KNN </vt:lpstr>
      <vt:lpstr>Evaluation metrics in classification</vt:lpstr>
      <vt:lpstr>Metrics</vt:lpstr>
      <vt:lpstr>Program 8</vt:lpstr>
      <vt:lpstr>PowerPoint Presentation</vt:lpstr>
      <vt:lpstr>PowerPoint Presentation</vt:lpstr>
      <vt:lpstr>Mixtures of Gaussians</vt:lpstr>
      <vt:lpstr>Program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Lab</dc:title>
  <dc:creator>Rubini P.E</dc:creator>
  <cp:lastModifiedBy>Rubini P.E</cp:lastModifiedBy>
  <cp:revision>62</cp:revision>
  <dcterms:created xsi:type="dcterms:W3CDTF">2020-08-10T09:53:27Z</dcterms:created>
  <dcterms:modified xsi:type="dcterms:W3CDTF">2020-11-18T06:36:06Z</dcterms:modified>
</cp:coreProperties>
</file>